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6" d="100"/>
          <a:sy n="46" d="100"/>
        </p:scale>
        <p:origin x="780" y="4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smtClean="0"/>
              <a:t>Most common subject </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1st</c:v>
                </c:pt>
              </c:strCache>
            </c:strRef>
          </c:tx>
          <c:spPr>
            <a:solidFill>
              <a:schemeClr val="accent1"/>
            </a:solidFill>
            <a:ln>
              <a:noFill/>
            </a:ln>
            <a:effectLst/>
          </c:spPr>
          <c:invertIfNegative val="0"/>
          <c:cat>
            <c:strRef>
              <c:f>Sheet1!$A$2:$A$5</c:f>
              <c:strCache>
                <c:ptCount val="1"/>
                <c:pt idx="0">
                  <c:v>Category 1</c:v>
                </c:pt>
              </c:strCache>
            </c:strRef>
          </c:cat>
          <c:val>
            <c:numRef>
              <c:f>Sheet1!$B$2:$B$5</c:f>
              <c:numCache>
                <c:formatCode>General</c:formatCode>
                <c:ptCount val="4"/>
                <c:pt idx="0">
                  <c:v>70</c:v>
                </c:pt>
              </c:numCache>
            </c:numRef>
          </c:val>
          <c:extLst>
            <c:ext xmlns:c16="http://schemas.microsoft.com/office/drawing/2014/chart" uri="{C3380CC4-5D6E-409C-BE32-E72D297353CC}">
              <c16:uniqueId val="{00000000-D9D9-4119-8B31-5F7BA3B7132B}"/>
            </c:ext>
          </c:extLst>
        </c:ser>
        <c:ser>
          <c:idx val="1"/>
          <c:order val="1"/>
          <c:tx>
            <c:strRef>
              <c:f>Sheet1!$C$1</c:f>
              <c:strCache>
                <c:ptCount val="1"/>
                <c:pt idx="0">
                  <c:v>2nd</c:v>
                </c:pt>
              </c:strCache>
            </c:strRef>
          </c:tx>
          <c:spPr>
            <a:solidFill>
              <a:schemeClr val="accent2"/>
            </a:solidFill>
            <a:ln>
              <a:noFill/>
            </a:ln>
            <a:effectLst/>
          </c:spPr>
          <c:invertIfNegative val="0"/>
          <c:cat>
            <c:strRef>
              <c:f>Sheet1!$A$2:$A$5</c:f>
              <c:strCache>
                <c:ptCount val="1"/>
                <c:pt idx="0">
                  <c:v>Category 1</c:v>
                </c:pt>
              </c:strCache>
            </c:strRef>
          </c:cat>
          <c:val>
            <c:numRef>
              <c:f>Sheet1!$C$2:$C$5</c:f>
              <c:numCache>
                <c:formatCode>General</c:formatCode>
                <c:ptCount val="4"/>
                <c:pt idx="0">
                  <c:v>60</c:v>
                </c:pt>
              </c:numCache>
            </c:numRef>
          </c:val>
          <c:extLst>
            <c:ext xmlns:c16="http://schemas.microsoft.com/office/drawing/2014/chart" uri="{C3380CC4-5D6E-409C-BE32-E72D297353CC}">
              <c16:uniqueId val="{00000001-D9D9-4119-8B31-5F7BA3B7132B}"/>
            </c:ext>
          </c:extLst>
        </c:ser>
        <c:ser>
          <c:idx val="2"/>
          <c:order val="2"/>
          <c:tx>
            <c:strRef>
              <c:f>Sheet1!$D$1</c:f>
              <c:strCache>
                <c:ptCount val="1"/>
                <c:pt idx="0">
                  <c:v>3rd </c:v>
                </c:pt>
              </c:strCache>
            </c:strRef>
          </c:tx>
          <c:spPr>
            <a:solidFill>
              <a:schemeClr val="accent3"/>
            </a:solidFill>
            <a:ln>
              <a:noFill/>
            </a:ln>
            <a:effectLst/>
          </c:spPr>
          <c:invertIfNegative val="0"/>
          <c:cat>
            <c:strRef>
              <c:f>Sheet1!$A$2:$A$5</c:f>
              <c:strCache>
                <c:ptCount val="1"/>
                <c:pt idx="0">
                  <c:v>Category 1</c:v>
                </c:pt>
              </c:strCache>
            </c:strRef>
          </c:cat>
          <c:val>
            <c:numRef>
              <c:f>Sheet1!$D$2:$D$5</c:f>
              <c:numCache>
                <c:formatCode>General</c:formatCode>
                <c:ptCount val="4"/>
                <c:pt idx="0">
                  <c:v>50</c:v>
                </c:pt>
              </c:numCache>
            </c:numRef>
          </c:val>
          <c:extLst>
            <c:ext xmlns:c16="http://schemas.microsoft.com/office/drawing/2014/chart" uri="{C3380CC4-5D6E-409C-BE32-E72D297353CC}">
              <c16:uniqueId val="{00000002-D9D9-4119-8B31-5F7BA3B7132B}"/>
            </c:ext>
          </c:extLst>
        </c:ser>
        <c:dLbls>
          <c:showLegendKey val="0"/>
          <c:showVal val="0"/>
          <c:showCatName val="0"/>
          <c:showSerName val="0"/>
          <c:showPercent val="0"/>
          <c:showBubbleSize val="0"/>
        </c:dLbls>
        <c:gapWidth val="219"/>
        <c:overlap val="-27"/>
        <c:axId val="509620528"/>
        <c:axId val="509619544"/>
      </c:barChart>
      <c:catAx>
        <c:axId val="5096205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619544"/>
        <c:crosses val="autoZero"/>
        <c:auto val="1"/>
        <c:lblAlgn val="ctr"/>
        <c:lblOffset val="100"/>
        <c:noMultiLvlLbl val="0"/>
      </c:catAx>
      <c:valAx>
        <c:axId val="509619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6205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0.55124</cdr:x>
      <cdr:y>0.13863</cdr:y>
    </cdr:from>
    <cdr:to>
      <cdr:x>0.77174</cdr:x>
      <cdr:y>0.23817</cdr:y>
    </cdr:to>
    <cdr:sp macro="" textlink="">
      <cdr:nvSpPr>
        <cdr:cNvPr id="2" name="TextBox 1"/>
        <cdr:cNvSpPr txBox="1"/>
      </cdr:nvSpPr>
      <cdr:spPr>
        <a:xfrm xmlns:a="http://schemas.openxmlformats.org/drawingml/2006/main">
          <a:off x="5040561" y="591541"/>
          <a:ext cx="2016252" cy="42475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nSpc>
              <a:spcPct val="90000"/>
            </a:lnSpc>
          </a:pPr>
          <a:r>
            <a:rPr lang="en-GB" sz="2400" dirty="0" smtClean="0">
              <a:solidFill>
                <a:srgbClr val="0070C0"/>
              </a:solidFill>
            </a:rPr>
            <a:t>????</a:t>
          </a:r>
          <a:r>
            <a:rPr lang="en-GB" sz="2400" dirty="0" smtClean="0"/>
            <a:t> </a:t>
          </a:r>
          <a:endParaRPr lang="en-GB" sz="2400" dirty="0"/>
        </a:p>
      </cdr:txBody>
    </cdr:sp>
  </cdr:relSizeAnchor>
  <cdr:relSizeAnchor xmlns:cdr="http://schemas.openxmlformats.org/drawingml/2006/chartDrawing">
    <cdr:from>
      <cdr:x>0.185</cdr:x>
      <cdr:y>0.30652</cdr:y>
    </cdr:from>
    <cdr:to>
      <cdr:x>0.61025</cdr:x>
      <cdr:y>0.30652</cdr:y>
    </cdr:to>
    <cdr:cxnSp macro="">
      <cdr:nvCxnSpPr>
        <cdr:cNvPr id="4" name="Straight Arrow Connector 3"/>
        <cdr:cNvCxnSpPr/>
      </cdr:nvCxnSpPr>
      <cdr:spPr>
        <a:xfrm xmlns:a="http://schemas.openxmlformats.org/drawingml/2006/main" flipH="1">
          <a:off x="1691679" y="1307976"/>
          <a:ext cx="3888432" cy="0"/>
        </a:xfrm>
        <a:prstGeom xmlns:a="http://schemas.openxmlformats.org/drawingml/2006/main" prst="straightConnector1">
          <a:avLst/>
        </a:prstGeom>
        <a:ln xmlns:a="http://schemas.openxmlformats.org/drawingml/2006/main" w="38100">
          <a:tailEnd type="triangle"/>
        </a:ln>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0.59849</cdr:x>
      <cdr:y>0.50505</cdr:y>
    </cdr:from>
    <cdr:to>
      <cdr:x>0.79537</cdr:x>
      <cdr:y>0.60458</cdr:y>
    </cdr:to>
    <cdr:sp macro="" textlink="">
      <cdr:nvSpPr>
        <cdr:cNvPr id="5" name="TextBox 4"/>
        <cdr:cNvSpPr txBox="1"/>
      </cdr:nvSpPr>
      <cdr:spPr>
        <a:xfrm xmlns:a="http://schemas.openxmlformats.org/drawingml/2006/main">
          <a:off x="5472608" y="2155142"/>
          <a:ext cx="1800271" cy="424715"/>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nSpc>
              <a:spcPct val="90000"/>
            </a:lnSpc>
          </a:pPr>
          <a:r>
            <a:rPr lang="en-GB" sz="2400" dirty="0" smtClean="0">
              <a:solidFill>
                <a:srgbClr val="00B050"/>
              </a:solidFill>
            </a:rPr>
            <a:t> ???????</a:t>
          </a:r>
          <a:endParaRPr lang="en-GB" sz="2400" dirty="0">
            <a:solidFill>
              <a:srgbClr val="00B050"/>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A83148-7DF5-4417-9BC2-28A4ECD55C21}" type="datetimeFigureOut">
              <a:rPr lang="en-GB" smtClean="0"/>
              <a:t>05/07/2016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791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A83148-7DF5-4417-9BC2-28A4ECD55C21}" type="datetimeFigureOut">
              <a:rPr lang="en-GB" smtClean="0"/>
              <a:t>05/07/2016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1736006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A83148-7DF5-4417-9BC2-28A4ECD55C21}" type="datetimeFigureOut">
              <a:rPr lang="en-GB" smtClean="0"/>
              <a:t>05/07/2016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4111843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A83148-7DF5-4417-9BC2-28A4ECD55C21}" type="datetimeFigureOut">
              <a:rPr lang="en-GB" smtClean="0"/>
              <a:t>05/07/2016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3859840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8A83148-7DF5-4417-9BC2-28A4ECD55C21}" type="datetimeFigureOut">
              <a:rPr lang="en-GB" smtClean="0"/>
              <a:t>05/07/2016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1243756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A83148-7DF5-4417-9BC2-28A4ECD55C21}" type="datetimeFigureOut">
              <a:rPr lang="en-GB" smtClean="0"/>
              <a:t>05/07/2016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3474274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A83148-7DF5-4417-9BC2-28A4ECD55C21}" type="datetimeFigureOut">
              <a:rPr lang="en-GB" smtClean="0"/>
              <a:t>05/07/2016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1997863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A83148-7DF5-4417-9BC2-28A4ECD55C21}" type="datetimeFigureOut">
              <a:rPr lang="en-GB" smtClean="0"/>
              <a:t>05/07/2016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559325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A83148-7DF5-4417-9BC2-28A4ECD55C21}" type="datetimeFigureOut">
              <a:rPr lang="en-GB" smtClean="0"/>
              <a:t>05/07/2016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129075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A83148-7DF5-4417-9BC2-28A4ECD55C21}" type="datetimeFigureOut">
              <a:rPr lang="en-GB" smtClean="0"/>
              <a:t>05/07/2016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551030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A83148-7DF5-4417-9BC2-28A4ECD55C21}" type="datetimeFigureOut">
              <a:rPr lang="en-GB" smtClean="0"/>
              <a:t>05/07/2016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3839E3-BE58-4E1C-A5C7-C5244448F2BE}" type="slidenum">
              <a:rPr lang="en-GB" smtClean="0"/>
              <a:t>‹#›</a:t>
            </a:fld>
            <a:endParaRPr lang="en-GB"/>
          </a:p>
        </p:txBody>
      </p:sp>
    </p:spTree>
    <p:extLst>
      <p:ext uri="{BB962C8B-B14F-4D97-AF65-F5344CB8AC3E}">
        <p14:creationId xmlns:p14="http://schemas.microsoft.com/office/powerpoint/2010/main" val="2554583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83148-7DF5-4417-9BC2-28A4ECD55C21}" type="datetimeFigureOut">
              <a:rPr lang="en-GB" smtClean="0"/>
              <a:t>05/07/2016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839E3-BE58-4E1C-A5C7-C5244448F2BE}" type="slidenum">
              <a:rPr lang="en-GB" smtClean="0"/>
              <a:t>‹#›</a:t>
            </a:fld>
            <a:endParaRPr lang="en-GB"/>
          </a:p>
        </p:txBody>
      </p:sp>
    </p:spTree>
    <p:extLst>
      <p:ext uri="{BB962C8B-B14F-4D97-AF65-F5344CB8AC3E}">
        <p14:creationId xmlns:p14="http://schemas.microsoft.com/office/powerpoint/2010/main" val="42467228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9.xml"/><Relationship Id="rId5" Type="http://schemas.openxmlformats.org/officeDocument/2006/relationships/image" Target="../media/image9.png"/><Relationship Id="rId4" Type="http://schemas.openxmlformats.org/officeDocument/2006/relationships/image" Target="../media/image8.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we getting you together? </a:t>
            </a:r>
            <a:endParaRPr lang="en-US" dirty="0"/>
          </a:p>
        </p:txBody>
      </p:sp>
      <p:sp>
        <p:nvSpPr>
          <p:cNvPr id="4" name="Content Placeholder 3"/>
          <p:cNvSpPr>
            <a:spLocks noGrp="1"/>
          </p:cNvSpPr>
          <p:nvPr>
            <p:ph sz="half" idx="2"/>
          </p:nvPr>
        </p:nvSpPr>
        <p:spPr>
          <a:xfrm>
            <a:off x="1524001" y="1844825"/>
            <a:ext cx="9612559" cy="4327376"/>
          </a:xfrm>
        </p:spPr>
        <p:txBody>
          <a:bodyPr>
            <a:normAutofit/>
          </a:bodyPr>
          <a:lstStyle/>
          <a:p>
            <a:pPr marL="0" indent="0">
              <a:buNone/>
            </a:pPr>
            <a:r>
              <a:rPr lang="en-GB" sz="3200" dirty="0"/>
              <a:t>It </a:t>
            </a:r>
            <a:r>
              <a:rPr lang="en-GB" sz="3200" i="1" dirty="0"/>
              <a:t>is crucial that our most able students fulfil their potential. We need to harness the talents of these students so that they can become the next generation of business, intellectual and political leaders. If we succeed, it will benefit not only them as individuals but our country as a whole. </a:t>
            </a:r>
            <a:r>
              <a:rPr lang="en-GB" dirty="0" smtClean="0"/>
              <a:t>											(Ofsted, 2013 The most able students report) </a:t>
            </a:r>
            <a:endParaRPr lang="en-US" dirty="0"/>
          </a:p>
        </p:txBody>
      </p:sp>
    </p:spTree>
    <p:extLst>
      <p:ext uri="{BB962C8B-B14F-4D97-AF65-F5344CB8AC3E}">
        <p14:creationId xmlns:p14="http://schemas.microsoft.com/office/powerpoint/2010/main" val="4147112568"/>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36324" t="14391" r="14973" b="15720"/>
          <a:stretch/>
        </p:blipFill>
        <p:spPr>
          <a:xfrm>
            <a:off x="-7710" y="-20459"/>
            <a:ext cx="8551981" cy="6899894"/>
          </a:xfrm>
          <a:prstGeom prst="rect">
            <a:avLst/>
          </a:prstGeom>
        </p:spPr>
      </p:pic>
    </p:spTree>
    <p:extLst>
      <p:ext uri="{BB962C8B-B14F-4D97-AF65-F5344CB8AC3E}">
        <p14:creationId xmlns:p14="http://schemas.microsoft.com/office/powerpoint/2010/main" val="1751537578"/>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36718" t="13579" r="15134" b="12594"/>
          <a:stretch/>
        </p:blipFill>
        <p:spPr>
          <a:xfrm>
            <a:off x="1588" y="0"/>
            <a:ext cx="8830716" cy="6741368"/>
          </a:xfrm>
          <a:prstGeom prst="rect">
            <a:avLst/>
          </a:prstGeom>
        </p:spPr>
      </p:pic>
    </p:spTree>
    <p:extLst>
      <p:ext uri="{BB962C8B-B14F-4D97-AF65-F5344CB8AC3E}">
        <p14:creationId xmlns:p14="http://schemas.microsoft.com/office/powerpoint/2010/main" val="3946657824"/>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srcRect l="36324" t="13406" r="13866" b="32454"/>
          <a:stretch/>
        </p:blipFill>
        <p:spPr>
          <a:xfrm>
            <a:off x="33071" y="0"/>
            <a:ext cx="10913498" cy="6669360"/>
          </a:xfrm>
          <a:prstGeom prst="rect">
            <a:avLst/>
          </a:prstGeom>
        </p:spPr>
      </p:pic>
      <p:sp>
        <p:nvSpPr>
          <p:cNvPr id="2" name="Title 1"/>
          <p:cNvSpPr>
            <a:spLocks noGrp="1"/>
          </p:cNvSpPr>
          <p:nvPr>
            <p:ph type="title"/>
          </p:nvPr>
        </p:nvSpPr>
        <p:spPr/>
        <p:txBody>
          <a:bodyPr/>
          <a:lstStyle/>
          <a:p>
            <a:endParaRPr lang="en-GB" dirty="0"/>
          </a:p>
        </p:txBody>
      </p:sp>
    </p:spTree>
    <p:extLst>
      <p:ext uri="{BB962C8B-B14F-4D97-AF65-F5344CB8AC3E}">
        <p14:creationId xmlns:p14="http://schemas.microsoft.com/office/powerpoint/2010/main" val="2604467443"/>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many revision guides do you own?</a:t>
            </a:r>
            <a:endParaRPr lang="en-GB" dirty="0"/>
          </a:p>
        </p:txBody>
      </p:sp>
      <p:sp>
        <p:nvSpPr>
          <p:cNvPr id="4" name="Text Placeholder 3"/>
          <p:cNvSpPr>
            <a:spLocks noGrp="1"/>
          </p:cNvSpPr>
          <p:nvPr>
            <p:ph type="body" sz="half" idx="2"/>
          </p:nvPr>
        </p:nvSpPr>
        <p:spPr/>
        <p:txBody>
          <a:bodyPr/>
          <a:lstStyle/>
          <a:p>
            <a:endParaRPr lang="en-GB"/>
          </a:p>
        </p:txBody>
      </p:sp>
      <p:pic>
        <p:nvPicPr>
          <p:cNvPr id="5" name="Picture 4" descr="screenbea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5680" y="1916832"/>
            <a:ext cx="1050156" cy="2539912"/>
          </a:xfrm>
          <a:prstGeom prst="rect">
            <a:avLst/>
          </a:prstGeom>
        </p:spPr>
      </p:pic>
      <p:sp>
        <p:nvSpPr>
          <p:cNvPr id="6" name="Oval Callout 5"/>
          <p:cNvSpPr/>
          <p:nvPr/>
        </p:nvSpPr>
        <p:spPr>
          <a:xfrm>
            <a:off x="623392" y="1295400"/>
            <a:ext cx="2376264" cy="1629544"/>
          </a:xfrm>
          <a:prstGeom prst="wedgeEllipseCallout">
            <a:avLst>
              <a:gd name="adj1" fmla="val 73296"/>
              <a:gd name="adj2" fmla="val 2070"/>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What are revision guides?</a:t>
            </a:r>
          </a:p>
        </p:txBody>
      </p:sp>
      <p:pic>
        <p:nvPicPr>
          <p:cNvPr id="7" name="Picture 6" descr="Screen Bea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34806" y="3498722"/>
            <a:ext cx="1053176" cy="2033348"/>
          </a:xfrm>
          <a:prstGeom prst="rect">
            <a:avLst/>
          </a:prstGeom>
        </p:spPr>
      </p:pic>
      <p:pic>
        <p:nvPicPr>
          <p:cNvPr id="8" name="Picture 7" descr="Microsoft Screen Beans Clip Ar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16629" y="3411748"/>
            <a:ext cx="3170174" cy="2916300"/>
          </a:xfrm>
          <a:prstGeom prst="rect">
            <a:avLst/>
          </a:prstGeom>
        </p:spPr>
      </p:pic>
      <p:sp>
        <p:nvSpPr>
          <p:cNvPr id="9" name="Oval Callout 8"/>
          <p:cNvSpPr/>
          <p:nvPr/>
        </p:nvSpPr>
        <p:spPr>
          <a:xfrm>
            <a:off x="8544272" y="1295400"/>
            <a:ext cx="3168352" cy="1845568"/>
          </a:xfrm>
          <a:prstGeom prst="wedgeEllipseCallou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rgbClr val="002060"/>
                </a:solidFill>
              </a:rPr>
              <a:t>In have one for every subject</a:t>
            </a:r>
          </a:p>
        </p:txBody>
      </p:sp>
      <p:pic>
        <p:nvPicPr>
          <p:cNvPr id="10" name="Picture 9" descr="Screen Beans"/>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06519" y="2735505"/>
            <a:ext cx="1871658" cy="36135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1" name="Cloud Callout 10"/>
          <p:cNvSpPr/>
          <p:nvPr/>
        </p:nvSpPr>
        <p:spPr>
          <a:xfrm>
            <a:off x="6671491" y="1484784"/>
            <a:ext cx="1236056" cy="864096"/>
          </a:xfrm>
          <a:prstGeom prst="cloudCallout">
            <a:avLst>
              <a:gd name="adj1" fmla="val -59529"/>
              <a:gd name="adj2" fmla="val 72268"/>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NONE! </a:t>
            </a:r>
          </a:p>
        </p:txBody>
      </p:sp>
    </p:spTree>
    <p:extLst>
      <p:ext uri="{BB962C8B-B14F-4D97-AF65-F5344CB8AC3E}">
        <p14:creationId xmlns:p14="http://schemas.microsoft.com/office/powerpoint/2010/main" val="3133287394"/>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dirty="0"/>
              <a:t>How should they be using their time during their summer holidays productively</a:t>
            </a:r>
            <a:r>
              <a:rPr lang="en-GB" dirty="0" smtClean="0"/>
              <a:t>?</a:t>
            </a:r>
            <a:endParaRPr lang="en-GB" dirty="0"/>
          </a:p>
        </p:txBody>
      </p:sp>
      <p:sp>
        <p:nvSpPr>
          <p:cNvPr id="6" name="Content Placeholder 5"/>
          <p:cNvSpPr>
            <a:spLocks noGrp="1"/>
          </p:cNvSpPr>
          <p:nvPr>
            <p:ph idx="1"/>
          </p:nvPr>
        </p:nvSpPr>
        <p:spPr/>
        <p:txBody>
          <a:bodyPr>
            <a:normAutofit fontScale="92500" lnSpcReduction="10000"/>
          </a:bodyPr>
          <a:lstStyle/>
          <a:p>
            <a:pPr marL="0" indent="0">
              <a:buNone/>
            </a:pPr>
            <a:r>
              <a:rPr lang="en-GB" dirty="0" smtClean="0"/>
              <a:t>Focus on the CORE</a:t>
            </a:r>
          </a:p>
          <a:p>
            <a:pPr>
              <a:buFont typeface="Wingdings" panose="05000000000000000000" pitchFamily="2" charset="2"/>
              <a:buChar char="Ø"/>
            </a:pPr>
            <a:r>
              <a:rPr lang="en-GB" dirty="0" smtClean="0"/>
              <a:t>Maths – students will be getting an information sheet in class, of topics to cover.</a:t>
            </a:r>
          </a:p>
          <a:p>
            <a:pPr>
              <a:buFont typeface="Wingdings" panose="05000000000000000000" pitchFamily="2" charset="2"/>
              <a:buChar char="Ø"/>
            </a:pPr>
            <a:r>
              <a:rPr lang="en-GB" dirty="0" smtClean="0"/>
              <a:t>Science – please collect information sheet </a:t>
            </a:r>
          </a:p>
          <a:p>
            <a:pPr>
              <a:buFont typeface="Wingdings" panose="05000000000000000000" pitchFamily="2" charset="2"/>
              <a:buChar char="Ø"/>
            </a:pPr>
            <a:r>
              <a:rPr lang="en-GB" dirty="0"/>
              <a:t>English  </a:t>
            </a:r>
            <a:r>
              <a:rPr lang="en-GB" dirty="0" smtClean="0"/>
              <a:t> </a:t>
            </a:r>
          </a:p>
          <a:p>
            <a:pPr marL="0" indent="0">
              <a:buNone/>
            </a:pPr>
            <a:r>
              <a:rPr lang="en-GB" dirty="0" smtClean="0"/>
              <a:t> </a:t>
            </a:r>
            <a:r>
              <a:rPr lang="en-GB" dirty="0"/>
              <a:t>Macbeth:  re-read, watch any film version or even better a play version ( would be great to take them to see a production</a:t>
            </a:r>
            <a:r>
              <a:rPr lang="en-GB" dirty="0" smtClean="0"/>
              <a:t>!)</a:t>
            </a:r>
          </a:p>
          <a:p>
            <a:pPr marL="0" indent="0">
              <a:buNone/>
            </a:pPr>
            <a:r>
              <a:rPr lang="en-GB" dirty="0" smtClean="0"/>
              <a:t> A </a:t>
            </a:r>
            <a:r>
              <a:rPr lang="en-GB" dirty="0"/>
              <a:t>Christmas Carol:  re-read, watch any film version, read another Dickens’ novel (Great Expectations, Bleak House, Oliver Twist, David Copperfield</a:t>
            </a:r>
            <a:r>
              <a:rPr lang="en-GB" dirty="0" smtClean="0"/>
              <a:t>) </a:t>
            </a:r>
            <a:endParaRPr lang="en-GB" dirty="0"/>
          </a:p>
          <a:p>
            <a:pPr marL="0" indent="0">
              <a:buNone/>
            </a:pPr>
            <a:r>
              <a:rPr lang="en-GB" dirty="0"/>
              <a:t>Weekly reading of Guardian (on-line) focusing on topical issue.</a:t>
            </a: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3373609191"/>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2" y="274638"/>
            <a:ext cx="9143998" cy="1138138"/>
          </a:xfrm>
        </p:spPr>
        <p:txBody>
          <a:bodyPr>
            <a:normAutofit fontScale="90000"/>
          </a:bodyPr>
          <a:lstStyle/>
          <a:p>
            <a:r>
              <a:rPr lang="en-GB" dirty="0"/>
              <a:t>What additional information do you need from us to support your child with their learning</a:t>
            </a:r>
            <a:r>
              <a:rPr lang="en-GB" dirty="0" smtClean="0"/>
              <a:t>?</a:t>
            </a:r>
            <a:endParaRPr lang="en-GB" dirty="0"/>
          </a:p>
        </p:txBody>
      </p:sp>
      <p:pic>
        <p:nvPicPr>
          <p:cNvPr id="4" name="Content Placeholder 3"/>
          <p:cNvPicPr>
            <a:picLocks noGrp="1" noChangeAspect="1"/>
          </p:cNvPicPr>
          <p:nvPr>
            <p:ph idx="1"/>
          </p:nvPr>
        </p:nvPicPr>
        <p:blipFill rotWithShape="1">
          <a:blip r:embed="rId2"/>
          <a:srcRect l="30646" t="24389" r="20070" b="11967"/>
          <a:stretch/>
        </p:blipFill>
        <p:spPr>
          <a:xfrm>
            <a:off x="1881051" y="2168433"/>
            <a:ext cx="5669279" cy="4116053"/>
          </a:xfrm>
          <a:prstGeom prst="rect">
            <a:avLst/>
          </a:prstGeom>
        </p:spPr>
      </p:pic>
    </p:spTree>
    <p:extLst>
      <p:ext uri="{BB962C8B-B14F-4D97-AF65-F5344CB8AC3E}">
        <p14:creationId xmlns:p14="http://schemas.microsoft.com/office/powerpoint/2010/main" val="1412615029"/>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Welcome to Year 10 parent meeting </a:t>
            </a:r>
            <a:br>
              <a:rPr lang="en-US" dirty="0" smtClean="0"/>
            </a:br>
            <a:endParaRPr lang="en-US" dirty="0"/>
          </a:p>
        </p:txBody>
      </p:sp>
    </p:spTree>
    <p:extLst>
      <p:ext uri="{BB962C8B-B14F-4D97-AF65-F5344CB8AC3E}">
        <p14:creationId xmlns:p14="http://schemas.microsoft.com/office/powerpoint/2010/main" val="2625508626"/>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 aims of this session?</a:t>
            </a:r>
            <a:endParaRPr lang="en-US" dirty="0"/>
          </a:p>
        </p:txBody>
      </p:sp>
      <p:sp>
        <p:nvSpPr>
          <p:cNvPr id="5" name="Content Placeholder 4"/>
          <p:cNvSpPr>
            <a:spLocks noGrp="1"/>
          </p:cNvSpPr>
          <p:nvPr>
            <p:ph sz="half" idx="1"/>
          </p:nvPr>
        </p:nvSpPr>
        <p:spPr>
          <a:xfrm>
            <a:off x="1524003" y="1988840"/>
            <a:ext cx="9396535" cy="4267200"/>
          </a:xfrm>
        </p:spPr>
        <p:txBody>
          <a:bodyPr>
            <a:normAutofit/>
          </a:bodyPr>
          <a:lstStyle/>
          <a:p>
            <a:pPr lvl="1">
              <a:buFont typeface="Wingdings" panose="05000000000000000000" pitchFamily="2" charset="2"/>
              <a:buChar char="ü"/>
            </a:pPr>
            <a:r>
              <a:rPr lang="en-GB" sz="3200" dirty="0"/>
              <a:t>What is their expected </a:t>
            </a:r>
            <a:r>
              <a:rPr lang="en-GB" sz="3200" dirty="0" smtClean="0"/>
              <a:t>progress? </a:t>
            </a:r>
            <a:endParaRPr lang="en-GB" sz="3200" dirty="0"/>
          </a:p>
          <a:p>
            <a:pPr lvl="1">
              <a:buFont typeface="Wingdings" panose="05000000000000000000" pitchFamily="2" charset="2"/>
              <a:buChar char="ü"/>
            </a:pPr>
            <a:r>
              <a:rPr lang="en-GB" sz="3200" dirty="0"/>
              <a:t>How is the school supporting?  </a:t>
            </a:r>
          </a:p>
          <a:p>
            <a:pPr lvl="1">
              <a:buFont typeface="Wingdings" panose="05000000000000000000" pitchFamily="2" charset="2"/>
              <a:buChar char="ü"/>
            </a:pPr>
            <a:r>
              <a:rPr lang="en-GB" sz="3200" dirty="0" smtClean="0"/>
              <a:t>What </a:t>
            </a:r>
            <a:r>
              <a:rPr lang="en-GB" sz="3200" dirty="0"/>
              <a:t>are their options for future destinations?</a:t>
            </a:r>
          </a:p>
          <a:p>
            <a:pPr lvl="1">
              <a:buFont typeface="Wingdings" panose="05000000000000000000" pitchFamily="2" charset="2"/>
              <a:buChar char="ü"/>
            </a:pPr>
            <a:r>
              <a:rPr lang="en-GB" sz="3200" dirty="0"/>
              <a:t>How should they be using their time during their summer holidays productively?</a:t>
            </a:r>
          </a:p>
          <a:p>
            <a:pPr lvl="1">
              <a:buFont typeface="Wingdings" panose="05000000000000000000" pitchFamily="2" charset="2"/>
              <a:buChar char="ü"/>
            </a:pPr>
            <a:r>
              <a:rPr lang="en-GB" sz="3200" dirty="0"/>
              <a:t>What additional information do you need from us to support your child with their learning?</a:t>
            </a:r>
          </a:p>
          <a:p>
            <a:pPr marL="301752" lvl="1" indent="0">
              <a:buNone/>
            </a:pPr>
            <a:endParaRPr lang="en-GB" dirty="0"/>
          </a:p>
        </p:txBody>
      </p:sp>
    </p:spTree>
    <p:extLst>
      <p:ext uri="{BB962C8B-B14F-4D97-AF65-F5344CB8AC3E}">
        <p14:creationId xmlns:p14="http://schemas.microsoft.com/office/powerpoint/2010/main" val="3567356063"/>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their expected progress? </a:t>
            </a:r>
            <a:endParaRPr lang="en-US" dirty="0"/>
          </a:p>
        </p:txBody>
      </p:sp>
      <p:sp>
        <p:nvSpPr>
          <p:cNvPr id="3" name="Content Placeholder 2"/>
          <p:cNvSpPr>
            <a:spLocks noGrp="1"/>
          </p:cNvSpPr>
          <p:nvPr>
            <p:ph sz="half" idx="1"/>
          </p:nvPr>
        </p:nvSpPr>
        <p:spPr>
          <a:xfrm>
            <a:off x="1524002" y="1905000"/>
            <a:ext cx="9828583" cy="4267200"/>
          </a:xfrm>
        </p:spPr>
        <p:txBody>
          <a:bodyPr/>
          <a:lstStyle/>
          <a:p>
            <a:r>
              <a:rPr lang="en-GB" sz="3600" dirty="0">
                <a:solidFill>
                  <a:srgbClr val="FF0000"/>
                </a:solidFill>
              </a:rPr>
              <a:t>Nationally </a:t>
            </a:r>
            <a:r>
              <a:rPr lang="en-GB" dirty="0" smtClean="0"/>
              <a:t>the most able students.</a:t>
            </a:r>
          </a:p>
          <a:p>
            <a:r>
              <a:rPr lang="en-GB" dirty="0" smtClean="0"/>
              <a:t>They have arrived from primary with KS2 results of level 5 or above in Maths and English.</a:t>
            </a:r>
          </a:p>
          <a:p>
            <a:r>
              <a:rPr lang="en-GB" dirty="0" smtClean="0"/>
              <a:t>This means that  they should be leaving school with  GCSEs of   A/A*/8/9.</a:t>
            </a:r>
          </a:p>
          <a:p>
            <a:r>
              <a:rPr lang="en-GB" sz="3200" b="1" dirty="0">
                <a:solidFill>
                  <a:srgbClr val="FF0000"/>
                </a:solidFill>
              </a:rPr>
              <a:t>Nationally -  </a:t>
            </a:r>
            <a:r>
              <a:rPr lang="en-GB" dirty="0" smtClean="0"/>
              <a:t>The most </a:t>
            </a:r>
            <a:r>
              <a:rPr lang="en-GB" dirty="0"/>
              <a:t>able girls continue to outperform the most able boys </a:t>
            </a:r>
            <a:r>
              <a:rPr lang="en-GB" dirty="0" smtClean="0"/>
              <a:t>significantly.  </a:t>
            </a:r>
          </a:p>
        </p:txBody>
      </p:sp>
    </p:spTree>
    <p:extLst>
      <p:ext uri="{BB962C8B-B14F-4D97-AF65-F5344CB8AC3E}">
        <p14:creationId xmlns:p14="http://schemas.microsoft.com/office/powerpoint/2010/main" val="3920377927"/>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school doing?</a:t>
            </a:r>
            <a:endParaRPr lang="en-GB" dirty="0"/>
          </a:p>
        </p:txBody>
      </p:sp>
      <p:sp>
        <p:nvSpPr>
          <p:cNvPr id="5" name="Content Placeholder 4"/>
          <p:cNvSpPr>
            <a:spLocks noGrp="1"/>
          </p:cNvSpPr>
          <p:nvPr>
            <p:ph idx="1"/>
          </p:nvPr>
        </p:nvSpPr>
        <p:spPr/>
        <p:txBody>
          <a:bodyPr>
            <a:normAutofit lnSpcReduction="10000"/>
          </a:bodyPr>
          <a:lstStyle/>
          <a:p>
            <a:r>
              <a:rPr lang="en-GB" dirty="0" smtClean="0"/>
              <a:t>Ensure students know about future destinations</a:t>
            </a:r>
          </a:p>
          <a:p>
            <a:r>
              <a:rPr lang="en-GB" dirty="0" smtClean="0"/>
              <a:t>Raise their aspirations ( no longer 5 A*-C is good enough) </a:t>
            </a:r>
          </a:p>
          <a:p>
            <a:r>
              <a:rPr lang="en-GB" dirty="0" smtClean="0"/>
              <a:t>Ensure they are maximising their potential in all lessons </a:t>
            </a:r>
          </a:p>
          <a:p>
            <a:r>
              <a:rPr lang="en-GB" dirty="0" smtClean="0"/>
              <a:t>Opportunities to develop their skills and confidence</a:t>
            </a:r>
          </a:p>
          <a:p>
            <a:r>
              <a:rPr lang="en-GB" dirty="0" smtClean="0"/>
              <a:t>Ensure teacher are aware of the most able students in their lessons</a:t>
            </a:r>
          </a:p>
          <a:p>
            <a:r>
              <a:rPr lang="en-GB" dirty="0" smtClean="0"/>
              <a:t>Ensure Teaching and learning is meeting their needs</a:t>
            </a:r>
          </a:p>
          <a:p>
            <a:r>
              <a:rPr lang="en-GB" dirty="0" smtClean="0"/>
              <a:t>Track their progress </a:t>
            </a:r>
          </a:p>
          <a:p>
            <a:r>
              <a:rPr lang="en-GB" dirty="0" smtClean="0"/>
              <a:t>Intervention strategies</a:t>
            </a:r>
          </a:p>
          <a:p>
            <a:r>
              <a:rPr lang="en-GB" dirty="0" smtClean="0"/>
              <a:t>Report to parents</a:t>
            </a:r>
          </a:p>
          <a:p>
            <a:endParaRPr lang="en-GB" dirty="0"/>
          </a:p>
        </p:txBody>
      </p:sp>
    </p:spTree>
    <p:extLst>
      <p:ext uri="{BB962C8B-B14F-4D97-AF65-F5344CB8AC3E}">
        <p14:creationId xmlns:p14="http://schemas.microsoft.com/office/powerpoint/2010/main" val="1778324602"/>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 think you will reach  your target grade in all your subjects?</a:t>
            </a:r>
            <a:endParaRPr lang="en-US" dirty="0"/>
          </a:p>
        </p:txBody>
      </p:sp>
      <p:sp>
        <p:nvSpPr>
          <p:cNvPr id="3" name="Oval Callout 2"/>
          <p:cNvSpPr/>
          <p:nvPr/>
        </p:nvSpPr>
        <p:spPr>
          <a:xfrm>
            <a:off x="7608168" y="791984"/>
            <a:ext cx="4680520" cy="2376264"/>
          </a:xfrm>
          <a:prstGeom prst="wedgeEllipseCallout">
            <a:avLst>
              <a:gd name="adj1" fmla="val -65917"/>
              <a:gd name="adj2" fmla="val 28163"/>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 think I should be able to achieve my target grades in all my subjects although in my opinion maths will be the biggest challenge</a:t>
            </a:r>
          </a:p>
        </p:txBody>
      </p:sp>
      <p:sp>
        <p:nvSpPr>
          <p:cNvPr id="4" name="Rectangular Callout 3"/>
          <p:cNvSpPr/>
          <p:nvPr/>
        </p:nvSpPr>
        <p:spPr>
          <a:xfrm>
            <a:off x="623392" y="1628800"/>
            <a:ext cx="3528392" cy="2592288"/>
          </a:xfrm>
          <a:prstGeom prst="wedgeRectCallout">
            <a:avLst>
              <a:gd name="adj1" fmla="val 35334"/>
              <a:gd name="adj2" fmla="val 58159"/>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think I will meet my target grade in most of my subjects (drama, music, history, business, English and </a:t>
            </a:r>
            <a:r>
              <a:rPr lang="en-GB" dirty="0" err="1"/>
              <a:t>rse</a:t>
            </a:r>
            <a:r>
              <a:rPr lang="en-GB" dirty="0"/>
              <a:t>) I also think that I will be able to meet my target grades for science and maths if I really put my mind to it.</a:t>
            </a:r>
          </a:p>
        </p:txBody>
      </p:sp>
      <p:sp>
        <p:nvSpPr>
          <p:cNvPr id="5" name="Cloud Callout 4"/>
          <p:cNvSpPr/>
          <p:nvPr/>
        </p:nvSpPr>
        <p:spPr>
          <a:xfrm>
            <a:off x="3071664" y="3168248"/>
            <a:ext cx="9433048" cy="3357096"/>
          </a:xfrm>
          <a:prstGeom prst="cloudCallout">
            <a:avLst>
              <a:gd name="adj1" fmla="val -47327"/>
              <a:gd name="adj2" fmla="val 57873"/>
            </a:avLst>
          </a:prstGeom>
          <a:solidFill>
            <a:schemeClr val="accent2"/>
          </a:solidFill>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 think I will meet or go above my business and child development target grade and I think if I try really hard and put the effort in I will be able to meet the rest of my target grades. However, I think that I might struggle to achieve a B which is my target grade for science in chemistry and physics because I think I struggle more with this. Likewise I also think that I might struggle to achieve my predicted grade in maths as I struggle with certain areas in this subject.</a:t>
            </a:r>
          </a:p>
        </p:txBody>
      </p:sp>
      <p:sp>
        <p:nvSpPr>
          <p:cNvPr id="6" name="Oval Callout 5"/>
          <p:cNvSpPr/>
          <p:nvPr/>
        </p:nvSpPr>
        <p:spPr>
          <a:xfrm>
            <a:off x="623392" y="4797152"/>
            <a:ext cx="2088232" cy="1440160"/>
          </a:xfrm>
          <a:prstGeom prst="wedgeEllipseCallou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rgbClr val="002060"/>
                </a:solidFill>
              </a:rPr>
              <a:t>All of them! </a:t>
            </a:r>
          </a:p>
        </p:txBody>
      </p:sp>
    </p:spTree>
    <p:extLst>
      <p:ext uri="{BB962C8B-B14F-4D97-AF65-F5344CB8AC3E}">
        <p14:creationId xmlns:p14="http://schemas.microsoft.com/office/powerpoint/2010/main" val="2709322557"/>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Which subjects do you think you might not meet your target grade?</a:t>
            </a:r>
            <a:endParaRPr lang="en-GB" dirty="0"/>
          </a:p>
        </p:txBody>
      </p:sp>
      <p:graphicFrame>
        <p:nvGraphicFramePr>
          <p:cNvPr id="9" name="Content Placeholder 8"/>
          <p:cNvGraphicFramePr>
            <a:graphicFrameLocks noGrp="1"/>
          </p:cNvGraphicFramePr>
          <p:nvPr>
            <p:ph idx="1"/>
            <p:extLst/>
          </p:nvPr>
        </p:nvGraphicFramePr>
        <p:xfrm>
          <a:off x="1055440" y="1905000"/>
          <a:ext cx="9144000" cy="4267200"/>
        </p:xfrm>
        <a:graphic>
          <a:graphicData uri="http://schemas.openxmlformats.org/drawingml/2006/chart">
            <c:chart xmlns:c="http://schemas.openxmlformats.org/drawingml/2006/chart" xmlns:r="http://schemas.openxmlformats.org/officeDocument/2006/relationships" r:id="rId2"/>
          </a:graphicData>
        </a:graphic>
      </p:graphicFrame>
      <p:cxnSp>
        <p:nvCxnSpPr>
          <p:cNvPr id="11" name="Straight Arrow Connector 10"/>
          <p:cNvCxnSpPr/>
          <p:nvPr/>
        </p:nvCxnSpPr>
        <p:spPr>
          <a:xfrm flipH="1">
            <a:off x="2674657" y="2708920"/>
            <a:ext cx="3421344" cy="72008"/>
          </a:xfrm>
          <a:prstGeom prst="straightConnector1">
            <a:avLst/>
          </a:prstGeom>
          <a:ln w="25400">
            <a:miter lim="80000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320136" y="3068960"/>
            <a:ext cx="1800200" cy="424732"/>
          </a:xfrm>
          <a:prstGeom prst="rect">
            <a:avLst/>
          </a:prstGeom>
          <a:noFill/>
        </p:spPr>
        <p:txBody>
          <a:bodyPr wrap="square" rtlCol="0">
            <a:spAutoFit/>
          </a:bodyPr>
          <a:lstStyle/>
          <a:p>
            <a:pPr>
              <a:lnSpc>
                <a:spcPct val="90000"/>
              </a:lnSpc>
            </a:pPr>
            <a:r>
              <a:rPr lang="en-GB" sz="2400" dirty="0">
                <a:solidFill>
                  <a:srgbClr val="FFC000"/>
                </a:solidFill>
              </a:rPr>
              <a:t>?????</a:t>
            </a:r>
            <a:endParaRPr lang="en-GB" sz="2400" dirty="0"/>
          </a:p>
        </p:txBody>
      </p:sp>
      <p:cxnSp>
        <p:nvCxnSpPr>
          <p:cNvPr id="15" name="Straight Arrow Connector 14"/>
          <p:cNvCxnSpPr/>
          <p:nvPr/>
        </p:nvCxnSpPr>
        <p:spPr>
          <a:xfrm flipH="1" flipV="1">
            <a:off x="3575720" y="4149080"/>
            <a:ext cx="3096344" cy="110480"/>
          </a:xfrm>
          <a:prstGeom prst="straightConnector1">
            <a:avLst/>
          </a:prstGeom>
          <a:ln w="38100">
            <a:solidFill>
              <a:srgbClr val="92D050"/>
            </a:solidFill>
            <a:miter lim="8000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1954610"/>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6" name="Content Placeholder 5"/>
          <p:cNvSpPr>
            <a:spLocks noGrp="1"/>
          </p:cNvSpPr>
          <p:nvPr>
            <p:ph idx="1"/>
          </p:nvPr>
        </p:nvSpPr>
        <p:spPr/>
        <p:txBody>
          <a:bodyPr/>
          <a:lstStyle/>
          <a:p>
            <a:endParaRPr lang="en-US"/>
          </a:p>
        </p:txBody>
      </p:sp>
      <p:sp>
        <p:nvSpPr>
          <p:cNvPr id="4" name="Text Placeholder 3"/>
          <p:cNvSpPr>
            <a:spLocks noGrp="1"/>
          </p:cNvSpPr>
          <p:nvPr>
            <p:ph type="body" sz="half" idx="2"/>
          </p:nvPr>
        </p:nvSpPr>
        <p:spPr/>
        <p:txBody>
          <a:bodyPr>
            <a:normAutofit/>
          </a:bodyPr>
          <a:lstStyle/>
          <a:p>
            <a:endParaRPr lang="en-US" dirty="0"/>
          </a:p>
        </p:txBody>
      </p:sp>
      <p:pic>
        <p:nvPicPr>
          <p:cNvPr id="3" name="Picture 2"/>
          <p:cNvPicPr>
            <a:picLocks noChangeAspect="1"/>
          </p:cNvPicPr>
          <p:nvPr/>
        </p:nvPicPr>
        <p:blipFill rotWithShape="1">
          <a:blip r:embed="rId2"/>
          <a:srcRect l="33760" t="17718" r="15325" b="13377"/>
          <a:stretch/>
        </p:blipFill>
        <p:spPr>
          <a:xfrm>
            <a:off x="1589" y="12685"/>
            <a:ext cx="8996701" cy="6845315"/>
          </a:xfrm>
          <a:prstGeom prst="rect">
            <a:avLst/>
          </a:prstGeom>
        </p:spPr>
      </p:pic>
    </p:spTree>
    <p:extLst>
      <p:ext uri="{BB962C8B-B14F-4D97-AF65-F5344CB8AC3E}">
        <p14:creationId xmlns:p14="http://schemas.microsoft.com/office/powerpoint/2010/main" val="1589479464"/>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1525" y="325936"/>
            <a:ext cx="8683035" cy="829491"/>
          </a:xfrm>
        </p:spPr>
        <p:txBody>
          <a:bodyPr/>
          <a:lstStyle/>
          <a:p>
            <a:r>
              <a:rPr lang="en-US" dirty="0" smtClean="0"/>
              <a:t>How motivated are you towards your learning?</a:t>
            </a:r>
            <a:endParaRPr lang="en-US" dirty="0"/>
          </a:p>
        </p:txBody>
      </p:sp>
      <p:sp>
        <p:nvSpPr>
          <p:cNvPr id="4" name="Text Placeholder 3"/>
          <p:cNvSpPr>
            <a:spLocks noGrp="1"/>
          </p:cNvSpPr>
          <p:nvPr>
            <p:ph type="body" sz="half" idx="2"/>
          </p:nvPr>
        </p:nvSpPr>
        <p:spPr/>
        <p:txBody>
          <a:bodyPr/>
          <a:lstStyle/>
          <a:p>
            <a:endParaRPr lang="en-US" dirty="0"/>
          </a:p>
        </p:txBody>
      </p:sp>
      <p:pic>
        <p:nvPicPr>
          <p:cNvPr id="3" name="Picture 2"/>
          <p:cNvPicPr>
            <a:picLocks noChangeAspect="1"/>
          </p:cNvPicPr>
          <p:nvPr/>
        </p:nvPicPr>
        <p:blipFill rotWithShape="1">
          <a:blip r:embed="rId2"/>
          <a:srcRect l="37080" t="31272" r="15325" b="19283"/>
          <a:stretch/>
        </p:blipFill>
        <p:spPr>
          <a:xfrm>
            <a:off x="839788" y="1155427"/>
            <a:ext cx="9334772" cy="5452247"/>
          </a:xfrm>
          <a:prstGeom prst="rect">
            <a:avLst/>
          </a:prstGeom>
        </p:spPr>
      </p:pic>
    </p:spTree>
    <p:extLst>
      <p:ext uri="{BB962C8B-B14F-4D97-AF65-F5344CB8AC3E}">
        <p14:creationId xmlns:p14="http://schemas.microsoft.com/office/powerpoint/2010/main" val="2494405509"/>
      </p:ext>
    </p:extLst>
  </p:cSld>
  <p:clrMapOvr>
    <a:masterClrMapping/>
  </p:clrMapOvr>
  <mc:AlternateContent xmlns:mc="http://schemas.openxmlformats.org/markup-compatibility/2006" xmlns:p14="http://schemas.microsoft.com/office/powerpoint/2010/main">
    <mc:Choice Requires="p14">
      <p:transition spd="slow" p14:dur="2000" advTm="2000"/>
    </mc:Choice>
    <mc:Fallback xmlns="">
      <p:transition spd="slow" advTm="20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1112</TotalTime>
  <Words>624</Words>
  <Application>Microsoft Office PowerPoint</Application>
  <PresentationFormat>Widescreen</PresentationFormat>
  <Paragraphs>48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Why are we getting you together? </vt:lpstr>
      <vt:lpstr>Welcome to Year 10 parent meeting  </vt:lpstr>
      <vt:lpstr>What are the aims of this session?</vt:lpstr>
      <vt:lpstr>What is their expected progress? </vt:lpstr>
      <vt:lpstr>What is the school doing?</vt:lpstr>
      <vt:lpstr>Do you think you will reach  your target grade in all your subjects?</vt:lpstr>
      <vt:lpstr>Which subjects do you think you might not meet your target grade?</vt:lpstr>
      <vt:lpstr>PowerPoint Presentation</vt:lpstr>
      <vt:lpstr>How motivated are you towards your learning?</vt:lpstr>
      <vt:lpstr>PowerPoint Presentation</vt:lpstr>
      <vt:lpstr>PowerPoint Presentation</vt:lpstr>
      <vt:lpstr>PowerPoint Presentation</vt:lpstr>
      <vt:lpstr>How many revision guides do you own?</vt:lpstr>
      <vt:lpstr>How should they be using their time during their summer holidays productively?</vt:lpstr>
      <vt:lpstr>What additional information do you need from us to support your child with their learning?</vt:lpstr>
    </vt:vector>
  </TitlesOfParts>
  <Company>Turnford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are we getting you together? </dc:title>
  <dc:creator>Turnford</dc:creator>
  <cp:lastModifiedBy>Turnford</cp:lastModifiedBy>
  <cp:revision>5</cp:revision>
  <dcterms:created xsi:type="dcterms:W3CDTF">2016-06-29T12:41:42Z</dcterms:created>
  <dcterms:modified xsi:type="dcterms:W3CDTF">2016-07-05T09:05:38Z</dcterms:modified>
</cp:coreProperties>
</file>