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1" r:id="rId5"/>
    <p:sldId id="267" r:id="rId6"/>
    <p:sldId id="260" r:id="rId7"/>
    <p:sldId id="271" r:id="rId8"/>
    <p:sldId id="262" r:id="rId9"/>
    <p:sldId id="270" r:id="rId10"/>
    <p:sldId id="264" r:id="rId11"/>
    <p:sldId id="268" r:id="rId12"/>
    <p:sldId id="269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07845-1586-4DF2-A7B5-1E452C3CCB2F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815AF-8C2B-4FE2-A4A9-2C0182DD3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3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CB51C-A5C6-475A-BFC2-C8994E79083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371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0C9D1-D2C7-4E95-9C66-39DAF502631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844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5C14-70E1-4346-BB32-4C6861ED20D4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A3E0-4173-46DF-A911-350719851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361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5C14-70E1-4346-BB32-4C6861ED20D4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A3E0-4173-46DF-A911-350719851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929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5C14-70E1-4346-BB32-4C6861ED20D4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A3E0-4173-46DF-A911-350719851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547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5C14-70E1-4346-BB32-4C6861ED20D4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A3E0-4173-46DF-A911-350719851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07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5C14-70E1-4346-BB32-4C6861ED20D4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A3E0-4173-46DF-A911-350719851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81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5C14-70E1-4346-BB32-4C6861ED20D4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A3E0-4173-46DF-A911-350719851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39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5C14-70E1-4346-BB32-4C6861ED20D4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A3E0-4173-46DF-A911-350719851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772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5C14-70E1-4346-BB32-4C6861ED20D4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A3E0-4173-46DF-A911-350719851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10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5C14-70E1-4346-BB32-4C6861ED20D4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A3E0-4173-46DF-A911-350719851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73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5C14-70E1-4346-BB32-4C6861ED20D4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A3E0-4173-46DF-A911-350719851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849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5C14-70E1-4346-BB32-4C6861ED20D4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A3E0-4173-46DF-A911-350719851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027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D5C14-70E1-4346-BB32-4C6861ED20D4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9A3E0-4173-46DF-A911-350719851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hdphoto" Target="../media/hdphoto5.wdp"/><Relationship Id="rId7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microsoft.com/office/2007/relationships/hdphoto" Target="../media/hdphoto8.wdp"/><Relationship Id="rId4" Type="http://schemas.openxmlformats.org/officeDocument/2006/relationships/image" Target="../media/image13.pn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microsoft.com/office/2007/relationships/hdphoto" Target="../media/hdphoto11.wdp"/><Relationship Id="rId10" Type="http://schemas.openxmlformats.org/officeDocument/2006/relationships/image" Target="../media/image1.png"/><Relationship Id="rId4" Type="http://schemas.openxmlformats.org/officeDocument/2006/relationships/image" Target="../media/image18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microsoft.com/office/2007/relationships/hdphoto" Target="../media/hdphoto1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981075"/>
            <a:chOff x="0" y="0"/>
            <a:chExt cx="9144000" cy="981075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9810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249722"/>
              <a:ext cx="3462828" cy="481626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ln>
            <a:solidFill>
              <a:srgbClr val="9900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</a:rPr>
              <a:t>Y11 Assembly</a:t>
            </a:r>
            <a:endParaRPr lang="en-GB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9994" y="198148"/>
            <a:ext cx="3846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How not to revise</a:t>
            </a:r>
            <a:endParaRPr lang="en-GB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148064" y="1268760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Students often end up drifting into patterns of behaviour which undermine the effectiveness of revision.</a:t>
            </a:r>
          </a:p>
          <a:p>
            <a:endParaRPr lang="en-GB" sz="2400" dirty="0"/>
          </a:p>
          <a:p>
            <a:r>
              <a:rPr lang="en-GB" sz="2400" dirty="0" smtClean="0"/>
              <a:t>They waste hours of time and see little benefit, which can weaken motivation and increase anxiety.</a:t>
            </a:r>
          </a:p>
          <a:p>
            <a:endParaRPr lang="en-GB" sz="2400" b="1" dirty="0"/>
          </a:p>
          <a:p>
            <a:r>
              <a:rPr lang="en-GB" sz="2400" b="1" dirty="0" smtClean="0"/>
              <a:t>How many unhelpful features can you spot here?</a:t>
            </a:r>
            <a:endParaRPr lang="en-GB" sz="2400" b="1" dirty="0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0" y="1271395"/>
            <a:ext cx="5189995" cy="4317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27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3735">
            <a:off x="5365283" y="3828964"/>
            <a:ext cx="792897" cy="112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3735">
            <a:off x="5377362" y="4231992"/>
            <a:ext cx="792088" cy="112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268760"/>
            <a:ext cx="475252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/>
              <a:t>Building up your memory</a:t>
            </a:r>
            <a:endParaRPr lang="en-GB" sz="3200" b="1" dirty="0" smtClean="0"/>
          </a:p>
          <a:p>
            <a:endParaRPr lang="en-GB" sz="2400" b="1" dirty="0"/>
          </a:p>
          <a:p>
            <a:r>
              <a:rPr lang="en-GB" sz="2400" b="1" dirty="0" smtClean="0"/>
              <a:t>Spread it out - </a:t>
            </a:r>
          </a:p>
          <a:p>
            <a:endParaRPr lang="en-GB" sz="1200" b="1" dirty="0" smtClean="0"/>
          </a:p>
          <a:p>
            <a:r>
              <a:rPr lang="en-GB" sz="2400" b="1" dirty="0" smtClean="0"/>
              <a:t>Distribute revision for a subject over several weeks</a:t>
            </a:r>
          </a:p>
          <a:p>
            <a:endParaRPr lang="en-GB" sz="2400" b="1" dirty="0" smtClean="0"/>
          </a:p>
          <a:p>
            <a:endParaRPr lang="en-GB" sz="2400" b="1" dirty="0" smtClean="0"/>
          </a:p>
          <a:p>
            <a:r>
              <a:rPr lang="en-GB" sz="2400" b="1" dirty="0" smtClean="0"/>
              <a:t>Mix it up – </a:t>
            </a:r>
          </a:p>
          <a:p>
            <a:endParaRPr lang="en-GB" sz="1200" b="1" dirty="0"/>
          </a:p>
          <a:p>
            <a:r>
              <a:rPr lang="en-GB" sz="2400" b="1" dirty="0" smtClean="0"/>
              <a:t>Revise 4 different subjects for 30 </a:t>
            </a:r>
            <a:r>
              <a:rPr lang="en-GB" sz="2400" b="1" dirty="0" err="1" smtClean="0"/>
              <a:t>mins</a:t>
            </a:r>
            <a:r>
              <a:rPr lang="en-GB" sz="2400" b="1" dirty="0" smtClean="0"/>
              <a:t> each, rather than 2 hours on one subject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960" y="1916832"/>
            <a:ext cx="36004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"/>
          <a:stretch/>
        </p:blipFill>
        <p:spPr bwMode="auto">
          <a:xfrm rot="20173735">
            <a:off x="6124092" y="3886585"/>
            <a:ext cx="783806" cy="111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3735">
            <a:off x="6132395" y="4378571"/>
            <a:ext cx="793185" cy="112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950368"/>
            <a:ext cx="991090" cy="118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0" y="0"/>
            <a:ext cx="9144000" cy="981075"/>
            <a:chOff x="0" y="0"/>
            <a:chExt cx="9144000" cy="981075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9810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9512" y="249722"/>
              <a:ext cx="3462828" cy="481626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4211960" y="198148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Revision = practice over time</a:t>
            </a:r>
          </a:p>
        </p:txBody>
      </p:sp>
    </p:spTree>
    <p:extLst>
      <p:ext uri="{BB962C8B-B14F-4D97-AF65-F5344CB8AC3E}">
        <p14:creationId xmlns:p14="http://schemas.microsoft.com/office/powerpoint/2010/main" val="370300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1962831"/>
            <a:ext cx="8640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Studies show that many students adopt ‘bad habits’ when revising.</a:t>
            </a:r>
          </a:p>
          <a:p>
            <a:endParaRPr lang="en-GB" sz="2400" dirty="0"/>
          </a:p>
          <a:p>
            <a:r>
              <a:rPr lang="en-GB" sz="2400" b="1" dirty="0" smtClean="0">
                <a:solidFill>
                  <a:srgbClr val="FF0000"/>
                </a:solidFill>
              </a:rPr>
              <a:t>Don’t</a:t>
            </a:r>
            <a:r>
              <a:rPr lang="en-GB" sz="2400" dirty="0" smtClean="0"/>
              <a:t>		Listen to music or have the TV on in the background</a:t>
            </a:r>
          </a:p>
          <a:p>
            <a:endParaRPr lang="en-GB" sz="2400" dirty="0"/>
          </a:p>
          <a:p>
            <a:r>
              <a:rPr lang="en-GB" sz="2400" b="1" dirty="0" smtClean="0">
                <a:solidFill>
                  <a:srgbClr val="FF0000"/>
                </a:solidFill>
              </a:rPr>
              <a:t>Don’t</a:t>
            </a:r>
            <a:r>
              <a:rPr lang="en-GB" sz="2400" dirty="0" smtClean="0"/>
              <a:t>		Let your phone distract you (turn it off!)</a:t>
            </a:r>
          </a:p>
          <a:p>
            <a:endParaRPr lang="en-GB" sz="2400" dirty="0"/>
          </a:p>
          <a:p>
            <a:r>
              <a:rPr lang="en-GB" sz="2400" b="1" dirty="0" smtClean="0">
                <a:solidFill>
                  <a:srgbClr val="FF0000"/>
                </a:solidFill>
              </a:rPr>
              <a:t>Don’t</a:t>
            </a:r>
            <a:r>
              <a:rPr lang="en-GB" sz="2400" dirty="0" smtClean="0"/>
              <a:t> 		Procrastinate (waste time or put off revision)</a:t>
            </a:r>
          </a:p>
          <a:p>
            <a:endParaRPr lang="en-GB" sz="2400" dirty="0"/>
          </a:p>
          <a:p>
            <a:r>
              <a:rPr lang="en-GB" sz="2400" b="1" dirty="0" smtClean="0">
                <a:solidFill>
                  <a:srgbClr val="FF0000"/>
                </a:solidFill>
              </a:rPr>
              <a:t>Don’t</a:t>
            </a:r>
            <a:r>
              <a:rPr lang="en-GB" sz="2400" dirty="0" smtClean="0"/>
              <a:t>		Leave revision to the last minute</a:t>
            </a:r>
          </a:p>
          <a:p>
            <a:endParaRPr lang="en-GB" sz="2400" dirty="0"/>
          </a:p>
          <a:p>
            <a:r>
              <a:rPr lang="en-GB" sz="2400" b="1" dirty="0" smtClean="0">
                <a:solidFill>
                  <a:srgbClr val="FF0000"/>
                </a:solidFill>
              </a:rPr>
              <a:t>Don’t</a:t>
            </a:r>
            <a:r>
              <a:rPr lang="en-GB" sz="2400" dirty="0" smtClean="0"/>
              <a:t> 		Just read or highlight</a:t>
            </a:r>
            <a:endParaRPr lang="en-GB" sz="2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95536" y="1213478"/>
            <a:ext cx="82776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/>
              <a:t>How </a:t>
            </a:r>
            <a:r>
              <a:rPr lang="en-GB" sz="3200" b="1" dirty="0" smtClean="0">
                <a:solidFill>
                  <a:srgbClr val="FF0000"/>
                </a:solidFill>
              </a:rPr>
              <a:t>not</a:t>
            </a:r>
            <a:r>
              <a:rPr lang="en-GB" sz="3200" b="1" dirty="0" smtClean="0"/>
              <a:t> to revise!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981075"/>
            <a:chOff x="0" y="0"/>
            <a:chExt cx="9144000" cy="98107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9810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249722"/>
              <a:ext cx="3462828" cy="481626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4139952" y="19814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Summary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41620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5536" y="1268760"/>
            <a:ext cx="81554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/>
              <a:t>The two </a:t>
            </a:r>
            <a:r>
              <a:rPr lang="en-GB" sz="3200" b="1" dirty="0" smtClean="0">
                <a:solidFill>
                  <a:srgbClr val="00B050"/>
                </a:solidFill>
              </a:rPr>
              <a:t>best</a:t>
            </a:r>
            <a:r>
              <a:rPr lang="en-GB" sz="3200" b="1" dirty="0" smtClean="0"/>
              <a:t> strategies for revision:</a:t>
            </a:r>
            <a:endParaRPr lang="en-GB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755576" y="2348880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00B050"/>
                </a:solidFill>
              </a:rPr>
              <a:t>Do</a:t>
            </a:r>
            <a:r>
              <a:rPr lang="en-GB" sz="3200" dirty="0" smtClean="0"/>
              <a:t>	Test yourself from memory</a:t>
            </a:r>
            <a:endParaRPr lang="en-GB" sz="3200" dirty="0"/>
          </a:p>
          <a:p>
            <a:endParaRPr lang="en-GB" sz="3200" dirty="0"/>
          </a:p>
          <a:p>
            <a:r>
              <a:rPr lang="en-GB" sz="3200" b="1" dirty="0" smtClean="0">
                <a:solidFill>
                  <a:srgbClr val="00B050"/>
                </a:solidFill>
              </a:rPr>
              <a:t>Do</a:t>
            </a:r>
            <a:r>
              <a:rPr lang="en-GB" sz="3200" dirty="0" smtClean="0"/>
              <a:t> 	Repeat this over several weeks</a:t>
            </a:r>
            <a:endParaRPr lang="en-GB" sz="3200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981075"/>
            <a:chOff x="0" y="0"/>
            <a:chExt cx="9144000" cy="98107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9810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249722"/>
              <a:ext cx="3462828" cy="481626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4139952" y="19814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Summary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95569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1" y="1268760"/>
            <a:ext cx="547260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It’s natural to get a bit anxious about exam performance – but avoiding revision only makes the feelings worse!</a:t>
            </a:r>
          </a:p>
          <a:p>
            <a:endParaRPr lang="en-GB" sz="2400" b="1" dirty="0"/>
          </a:p>
          <a:p>
            <a:r>
              <a:rPr lang="en-GB" sz="2400" b="1" dirty="0" smtClean="0"/>
              <a:t>The best cure for exam nerves is doing effective revision – you’ll feel much better prepared.</a:t>
            </a:r>
          </a:p>
          <a:p>
            <a:endParaRPr lang="en-GB" sz="2400" b="1" dirty="0"/>
          </a:p>
          <a:p>
            <a:r>
              <a:rPr lang="en-GB" sz="2400" b="1" dirty="0" smtClean="0"/>
              <a:t>Revision isn’t about getting a certain grade, but about genuinely trying your best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b="1" dirty="0" smtClean="0"/>
              <a:t>Effective revision </a:t>
            </a:r>
            <a:r>
              <a:rPr lang="en-GB" sz="2400" b="1" u="sng" dirty="0" smtClean="0"/>
              <a:t>always</a:t>
            </a:r>
            <a:r>
              <a:rPr lang="en-GB" sz="2400" b="1" dirty="0" smtClean="0"/>
              <a:t> pays off!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18642"/>
            <a:ext cx="2773363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0"/>
            <a:ext cx="9144000" cy="981075"/>
            <a:chOff x="0" y="0"/>
            <a:chExt cx="9144000" cy="98107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9810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512" y="249722"/>
              <a:ext cx="3462828" cy="481626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4139952" y="198148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Final word!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20011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981075"/>
            <a:chOff x="0" y="0"/>
            <a:chExt cx="9144000" cy="98107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9810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249722"/>
              <a:ext cx="3462828" cy="481626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355976" y="198148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Getting the basics right</a:t>
            </a:r>
            <a:endParaRPr lang="en-GB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268760"/>
            <a:ext cx="51125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Make revision more formal </a:t>
            </a:r>
          </a:p>
          <a:p>
            <a:endParaRPr lang="en-GB" sz="2400" b="1" dirty="0"/>
          </a:p>
          <a:p>
            <a:r>
              <a:rPr lang="en-GB" sz="2400" b="1" dirty="0" smtClean="0"/>
              <a:t>Sitting at a table or desk</a:t>
            </a:r>
          </a:p>
          <a:p>
            <a:endParaRPr lang="en-GB" sz="2400" b="1" dirty="0"/>
          </a:p>
          <a:p>
            <a:r>
              <a:rPr lang="en-GB" sz="2400" b="1" dirty="0" smtClean="0"/>
              <a:t>Get rid of clutter</a:t>
            </a:r>
          </a:p>
          <a:p>
            <a:endParaRPr lang="en-GB" sz="2400" b="1" dirty="0"/>
          </a:p>
          <a:p>
            <a:r>
              <a:rPr lang="en-GB" sz="2400" b="1" dirty="0" smtClean="0"/>
              <a:t>25-30 </a:t>
            </a:r>
            <a:r>
              <a:rPr lang="en-GB" sz="2400" b="1" dirty="0" err="1" smtClean="0"/>
              <a:t>mins</a:t>
            </a:r>
            <a:r>
              <a:rPr lang="en-GB" sz="2400" b="1" dirty="0" smtClean="0"/>
              <a:t> active revision</a:t>
            </a:r>
          </a:p>
          <a:p>
            <a:endParaRPr lang="en-GB" sz="2400" b="1" dirty="0"/>
          </a:p>
          <a:p>
            <a:r>
              <a:rPr lang="en-GB" sz="2400" b="1" dirty="0" smtClean="0"/>
              <a:t>Scheduled breaks of 5-10 </a:t>
            </a:r>
            <a:r>
              <a:rPr lang="en-GB" sz="2400" b="1" dirty="0" err="1" smtClean="0"/>
              <a:t>mins</a:t>
            </a:r>
            <a:endParaRPr lang="en-GB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68760"/>
            <a:ext cx="2880320" cy="432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74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268760"/>
            <a:ext cx="511256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Remove distractions </a:t>
            </a:r>
          </a:p>
          <a:p>
            <a:endParaRPr lang="en-GB" sz="2400" b="1" dirty="0"/>
          </a:p>
          <a:p>
            <a:r>
              <a:rPr lang="en-GB" sz="2400" b="1" dirty="0" smtClean="0"/>
              <a:t>Mobile turned off</a:t>
            </a:r>
          </a:p>
          <a:p>
            <a:endParaRPr lang="en-GB" sz="2400" b="1" dirty="0"/>
          </a:p>
          <a:p>
            <a:r>
              <a:rPr lang="en-GB" sz="2400" b="1" dirty="0" smtClean="0"/>
              <a:t>No music or TV</a:t>
            </a:r>
          </a:p>
          <a:p>
            <a:endParaRPr lang="en-GB" sz="2400" b="1" dirty="0"/>
          </a:p>
          <a:p>
            <a:r>
              <a:rPr lang="en-GB" sz="2400" b="1" dirty="0" smtClean="0"/>
              <a:t>Short breaks – not 3 hours gaming!</a:t>
            </a:r>
          </a:p>
          <a:p>
            <a:endParaRPr lang="en-GB" sz="2400" b="1" dirty="0"/>
          </a:p>
          <a:p>
            <a:r>
              <a:rPr lang="en-GB" sz="2400" b="1" dirty="0" smtClean="0"/>
              <a:t>Not on a computer*</a:t>
            </a:r>
          </a:p>
          <a:p>
            <a:endParaRPr lang="en-GB" sz="2400" b="1" dirty="0"/>
          </a:p>
          <a:p>
            <a:r>
              <a:rPr lang="en-GB" sz="1600" dirty="0" smtClean="0"/>
              <a:t>*except where specifically instructed by subject teacher</a:t>
            </a:r>
          </a:p>
          <a:p>
            <a:endParaRPr lang="en-GB" sz="2400" b="1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39" b="90323" l="3321" r="955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27956"/>
            <a:ext cx="2308121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5" b="99026" l="6201" r="96457">
                        <a14:foregroundMark x1="11811" y1="38124" x2="12894" y2="43971"/>
                        <a14:foregroundMark x1="19094" y1="28015" x2="23031" y2="41535"/>
                        <a14:foregroundMark x1="72638" y1="31181" x2="81398" y2="40804"/>
                        <a14:foregroundMark x1="89764" y1="44945" x2="91437" y2="48112"/>
                        <a14:foregroundMark x1="41339" y1="4019" x2="52756" y2="98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30075">
            <a:off x="7022889" y="1925289"/>
            <a:ext cx="1862872" cy="150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75" b="89286" l="1786" r="986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871083"/>
            <a:ext cx="244827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375" b="89286" l="893" r="986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12976"/>
            <a:ext cx="18002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0" y="0"/>
            <a:ext cx="9144000" cy="981075"/>
            <a:chOff x="0" y="0"/>
            <a:chExt cx="9144000" cy="981075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9810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79512" y="249722"/>
              <a:ext cx="3462828" cy="481626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4355976" y="198148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Getting the basics right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79688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268760"/>
            <a:ext cx="51125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Look after the body </a:t>
            </a:r>
          </a:p>
          <a:p>
            <a:endParaRPr lang="en-GB" sz="2400" b="1" dirty="0"/>
          </a:p>
          <a:p>
            <a:endParaRPr lang="en-GB" sz="1200" b="1" dirty="0" smtClean="0"/>
          </a:p>
          <a:p>
            <a:r>
              <a:rPr lang="en-GB" sz="2400" b="1" dirty="0" smtClean="0"/>
              <a:t>Stick to proper meals rather than sugary snacks</a:t>
            </a:r>
          </a:p>
          <a:p>
            <a:endParaRPr lang="en-GB" sz="2400" b="1" dirty="0" smtClean="0"/>
          </a:p>
          <a:p>
            <a:endParaRPr lang="en-GB" sz="1200" b="1" dirty="0"/>
          </a:p>
          <a:p>
            <a:r>
              <a:rPr lang="en-GB" sz="2400" b="1" dirty="0" smtClean="0"/>
              <a:t>Take some exercise when you take a break</a:t>
            </a:r>
          </a:p>
          <a:p>
            <a:endParaRPr lang="en-GB" sz="2400" b="1" dirty="0"/>
          </a:p>
          <a:p>
            <a:endParaRPr lang="en-GB" sz="1200" b="1" dirty="0" smtClean="0"/>
          </a:p>
          <a:p>
            <a:r>
              <a:rPr lang="en-GB" sz="2400" b="1" dirty="0" smtClean="0"/>
              <a:t>Ensure sensible sleeping patterns –</a:t>
            </a:r>
          </a:p>
          <a:p>
            <a:r>
              <a:rPr lang="en-GB" sz="2400" b="1" dirty="0" smtClean="0"/>
              <a:t>8-9 hours a night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991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950" y="1412776"/>
            <a:ext cx="1401250" cy="140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223" y="2077536"/>
            <a:ext cx="156799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568" y="3049644"/>
            <a:ext cx="1116013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70" b="100000" l="0" r="100000"/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632" y="4221088"/>
            <a:ext cx="2585864" cy="170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0" y="0"/>
            <a:ext cx="9144000" cy="981075"/>
            <a:chOff x="0" y="0"/>
            <a:chExt cx="9144000" cy="981075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9810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9512" y="249722"/>
              <a:ext cx="3462828" cy="481626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4355976" y="198148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Getting the basics right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87650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88159"/>
            <a:ext cx="8748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 smtClean="0"/>
              <a:t>Avoid making excuses</a:t>
            </a:r>
            <a:endParaRPr lang="en-GB" sz="28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60065" y="1918463"/>
            <a:ext cx="89289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“There’s no point trying.”		Not trying is the only real failure!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				Every bit of revision helps.</a:t>
            </a:r>
          </a:p>
          <a:p>
            <a:endParaRPr lang="en-GB" sz="2400" dirty="0"/>
          </a:p>
          <a:p>
            <a:r>
              <a:rPr lang="en-GB" sz="2400" dirty="0" smtClean="0"/>
              <a:t>“I don’t know what to revise.”	Speak to your teacher!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				They will be keen to help you.</a:t>
            </a:r>
          </a:p>
          <a:p>
            <a:endParaRPr lang="en-GB" sz="2400" dirty="0"/>
          </a:p>
          <a:p>
            <a:r>
              <a:rPr lang="en-GB" sz="2400" dirty="0" smtClean="0"/>
              <a:t>“I’ll do it tomorrow*”			Putting it off makes it harder! </a:t>
            </a:r>
          </a:p>
          <a:p>
            <a:r>
              <a:rPr lang="en-GB" sz="1400" dirty="0" smtClean="0"/>
              <a:t>* </a:t>
            </a:r>
            <a:r>
              <a:rPr lang="en-GB" sz="1400" dirty="0"/>
              <a:t>Or </a:t>
            </a:r>
            <a:r>
              <a:rPr lang="en-GB" sz="1400" dirty="0" smtClean="0"/>
              <a:t>the day after that …</a:t>
            </a:r>
            <a:r>
              <a:rPr lang="en-GB" sz="2000" dirty="0"/>
              <a:t>	</a:t>
            </a:r>
            <a:r>
              <a:rPr lang="en-GB" sz="2400" dirty="0" smtClean="0"/>
              <a:t>			</a:t>
            </a:r>
            <a:r>
              <a:rPr lang="en-GB" sz="2400" dirty="0"/>
              <a:t>Start </a:t>
            </a:r>
            <a:r>
              <a:rPr lang="en-GB" sz="2400" dirty="0" smtClean="0"/>
              <a:t>today! 	</a:t>
            </a:r>
            <a:endParaRPr lang="en-GB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144000" cy="981075"/>
            <a:chOff x="0" y="0"/>
            <a:chExt cx="9144000" cy="98107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9810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249722"/>
              <a:ext cx="3462828" cy="481626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4139952" y="19814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Revision = practice over time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7777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268760"/>
            <a:ext cx="511256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/>
              <a:t>Avoid fooling yourself</a:t>
            </a:r>
          </a:p>
          <a:p>
            <a:endParaRPr lang="en-GB" sz="2400" b="1" dirty="0" smtClean="0"/>
          </a:p>
          <a:p>
            <a:endParaRPr lang="en-GB" sz="2400" b="1" dirty="0"/>
          </a:p>
          <a:p>
            <a:r>
              <a:rPr lang="en-GB" sz="2400" b="1" dirty="0" smtClean="0"/>
              <a:t>‘Just reading’ isn’t effective</a:t>
            </a:r>
          </a:p>
          <a:p>
            <a:endParaRPr lang="en-GB" sz="2400" b="1" dirty="0"/>
          </a:p>
          <a:p>
            <a:endParaRPr lang="en-GB" sz="2400" b="1" dirty="0" smtClean="0"/>
          </a:p>
          <a:p>
            <a:endParaRPr lang="en-GB" sz="2400" b="1" dirty="0" smtClean="0"/>
          </a:p>
          <a:p>
            <a:r>
              <a:rPr lang="en-GB" sz="2400" b="1" dirty="0" smtClean="0"/>
              <a:t>Avoid passive activities like highlighting or copying</a:t>
            </a:r>
          </a:p>
          <a:p>
            <a:endParaRPr lang="en-GB" sz="2400" b="1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9" b="94667" l="4889" r="94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64" y="3228563"/>
            <a:ext cx="1664742" cy="166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29" b="95649" l="2804" r="991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080" y="3088127"/>
            <a:ext cx="1845340" cy="150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400" y="4365104"/>
            <a:ext cx="2471872" cy="15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22" b="96255" l="10000" r="90000">
                        <a14:foregroundMark x1="34750" y1="81648" x2="47000" y2="86142"/>
                        <a14:backgroundMark x1="62750" y1="94757" x2="81500" y2="932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934" y="1677176"/>
            <a:ext cx="2316052" cy="154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9144000" cy="981075"/>
            <a:chOff x="0" y="0"/>
            <a:chExt cx="9144000" cy="98107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9810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9512" y="249722"/>
              <a:ext cx="3462828" cy="481626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4139952" y="198148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We remember what we think about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28869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318280"/>
            <a:ext cx="41044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Group 1	S  S  </a:t>
            </a:r>
            <a:r>
              <a:rPr lang="en-GB" sz="3200" dirty="0" err="1" smtClean="0"/>
              <a:t>S</a:t>
            </a:r>
            <a:r>
              <a:rPr lang="en-GB" sz="3200" dirty="0" smtClean="0"/>
              <a:t>  </a:t>
            </a:r>
            <a:r>
              <a:rPr lang="en-GB" sz="3200" dirty="0" err="1" smtClean="0"/>
              <a:t>S</a:t>
            </a:r>
            <a:r>
              <a:rPr lang="en-GB" sz="3200" dirty="0" smtClean="0"/>
              <a:t>  </a:t>
            </a:r>
          </a:p>
          <a:p>
            <a:r>
              <a:rPr lang="en-GB" sz="3200" dirty="0" smtClean="0"/>
              <a:t>Group 2	S  S  </a:t>
            </a:r>
            <a:r>
              <a:rPr lang="en-GB" sz="3200" dirty="0" err="1" smtClean="0"/>
              <a:t>S</a:t>
            </a:r>
            <a:r>
              <a:rPr lang="en-GB" sz="3200" dirty="0" smtClean="0"/>
              <a:t>  T  </a:t>
            </a:r>
          </a:p>
          <a:p>
            <a:r>
              <a:rPr lang="en-GB" sz="3200" dirty="0" smtClean="0"/>
              <a:t>Group </a:t>
            </a:r>
            <a:r>
              <a:rPr lang="en-GB" sz="3200" dirty="0"/>
              <a:t>3</a:t>
            </a:r>
            <a:r>
              <a:rPr lang="en-GB" sz="3200" dirty="0" smtClean="0"/>
              <a:t>	S  T  </a:t>
            </a:r>
            <a:r>
              <a:rPr lang="en-GB" sz="3200" dirty="0" err="1" smtClean="0"/>
              <a:t>T</a:t>
            </a:r>
            <a:r>
              <a:rPr lang="en-GB" sz="3200" dirty="0" smtClean="0"/>
              <a:t>  </a:t>
            </a:r>
            <a:r>
              <a:rPr lang="en-GB" sz="3200" dirty="0" err="1" smtClean="0"/>
              <a:t>T</a:t>
            </a:r>
            <a:r>
              <a:rPr lang="en-GB" sz="3200" dirty="0" smtClean="0"/>
              <a:t>  </a:t>
            </a:r>
          </a:p>
          <a:p>
            <a:endParaRPr lang="en-GB" sz="3200" dirty="0"/>
          </a:p>
          <a:p>
            <a:r>
              <a:rPr lang="en-GB" sz="3200" dirty="0" smtClean="0"/>
              <a:t>S = Study session</a:t>
            </a:r>
          </a:p>
          <a:p>
            <a:r>
              <a:rPr lang="en-GB" sz="3200" dirty="0" smtClean="0"/>
              <a:t>T = Practice test</a:t>
            </a:r>
          </a:p>
          <a:p>
            <a:endParaRPr lang="en-GB" sz="3200" dirty="0"/>
          </a:p>
          <a:p>
            <a:r>
              <a:rPr lang="en-GB" sz="3200" dirty="0" smtClean="0"/>
              <a:t>Final test 1 week later</a:t>
            </a:r>
            <a:endParaRPr lang="en-GB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08" y="1317520"/>
            <a:ext cx="4421900" cy="39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0"/>
            <a:ext cx="9144000" cy="981075"/>
            <a:chOff x="0" y="0"/>
            <a:chExt cx="9144000" cy="98107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9810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9512" y="249722"/>
              <a:ext cx="3462828" cy="481626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4139952" y="198148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Test yourself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17778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268760"/>
            <a:ext cx="5112568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/>
              <a:t>How to test yourself</a:t>
            </a:r>
          </a:p>
          <a:p>
            <a:endParaRPr lang="en-GB" sz="500" b="1" dirty="0"/>
          </a:p>
          <a:p>
            <a:endParaRPr lang="en-GB" sz="2400" b="1" dirty="0" smtClean="0"/>
          </a:p>
          <a:p>
            <a:r>
              <a:rPr lang="en-GB" sz="2400" b="1" dirty="0" smtClean="0"/>
              <a:t>Tackle example questions </a:t>
            </a:r>
            <a:r>
              <a:rPr lang="en-GB" sz="2400" b="1" u="sng" dirty="0" smtClean="0"/>
              <a:t>from memory</a:t>
            </a:r>
            <a:r>
              <a:rPr lang="en-GB" sz="2400" b="1" dirty="0" smtClean="0"/>
              <a:t> </a:t>
            </a:r>
          </a:p>
          <a:p>
            <a:endParaRPr lang="en-GB" sz="2400" b="1" dirty="0"/>
          </a:p>
          <a:p>
            <a:r>
              <a:rPr lang="en-GB" sz="2400" b="1" dirty="0" smtClean="0"/>
              <a:t>Then check and improve answers </a:t>
            </a:r>
          </a:p>
          <a:p>
            <a:r>
              <a:rPr lang="en-GB" sz="2400" b="1" dirty="0" smtClean="0"/>
              <a:t>using revision guide / book</a:t>
            </a:r>
          </a:p>
          <a:p>
            <a:endParaRPr lang="en-GB" sz="2400" b="1" dirty="0"/>
          </a:p>
          <a:p>
            <a:r>
              <a:rPr lang="en-GB" sz="2400" b="1" dirty="0" smtClean="0"/>
              <a:t>Cover and reproduce </a:t>
            </a:r>
          </a:p>
          <a:p>
            <a:r>
              <a:rPr lang="en-GB" sz="2400" b="1" u="sng" dirty="0" smtClean="0"/>
              <a:t>from memory</a:t>
            </a:r>
          </a:p>
          <a:p>
            <a:endParaRPr lang="en-GB" sz="2400" b="1" dirty="0"/>
          </a:p>
          <a:p>
            <a:r>
              <a:rPr lang="en-GB" sz="2400" b="1" u="sng" dirty="0" smtClean="0"/>
              <a:t>Test yourself </a:t>
            </a:r>
            <a:r>
              <a:rPr lang="en-GB" sz="2400" b="1" dirty="0" smtClean="0"/>
              <a:t>using flash cards </a:t>
            </a:r>
          </a:p>
          <a:p>
            <a:r>
              <a:rPr lang="en-GB" sz="2400" b="1" dirty="0" smtClean="0"/>
              <a:t>or visual maps</a:t>
            </a:r>
          </a:p>
          <a:p>
            <a:endParaRPr lang="en-GB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840" l="10000" r="100000">
                        <a14:backgroundMark x1="22500" y1="2139" x2="60000" y2="21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082649" y="2965741"/>
            <a:ext cx="1529846" cy="12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742" y="1412776"/>
            <a:ext cx="22098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09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685" y="2367160"/>
            <a:ext cx="1292721" cy="192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6319284" y="3559865"/>
            <a:ext cx="744358" cy="609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619" y="4571254"/>
            <a:ext cx="2045724" cy="146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792659" y="4571254"/>
            <a:ext cx="2057213" cy="144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0" y="0"/>
            <a:ext cx="9144000" cy="981075"/>
            <a:chOff x="0" y="0"/>
            <a:chExt cx="9144000" cy="981075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9810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79512" y="249722"/>
              <a:ext cx="3462828" cy="481626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4139952" y="198148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Test yourself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43273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rm2kdev.net/wp-content/uploads/2014/10/forgetting-curve_en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76"/>
          <a:stretch/>
        </p:blipFill>
        <p:spPr bwMode="auto">
          <a:xfrm>
            <a:off x="783439" y="1916832"/>
            <a:ext cx="7577121" cy="480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20" y="1032136"/>
            <a:ext cx="91357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Each time you revise material, you learn it faster and recall it better</a:t>
            </a:r>
            <a:endParaRPr lang="en-GB" sz="24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144000" cy="981075"/>
            <a:chOff x="0" y="0"/>
            <a:chExt cx="9144000" cy="98107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9810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9512" y="249722"/>
              <a:ext cx="3462828" cy="481626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4139952" y="19814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Revision = practice over time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83292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368</Words>
  <Application>Microsoft Office PowerPoint</Application>
  <PresentationFormat>On-screen Show (4:3)</PresentationFormat>
  <Paragraphs>124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ewan.macaulay</cp:lastModifiedBy>
  <cp:revision>33</cp:revision>
  <dcterms:created xsi:type="dcterms:W3CDTF">2014-04-17T06:53:23Z</dcterms:created>
  <dcterms:modified xsi:type="dcterms:W3CDTF">2016-09-23T06:33:00Z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2037848</vt:lpwstr>
  </property>
  <property fmtid="{D5CDD505-2E9C-101B-9397-08002B2CF9AE}" pid="3" name="NXPowerLiteSettings">
    <vt:lpwstr>F74006B004C800</vt:lpwstr>
  </property>
  <property fmtid="{D5CDD505-2E9C-101B-9397-08002B2CF9AE}" pid="4" name="NXPowerLiteVersion">
    <vt:lpwstr>S5.2.1</vt:lpwstr>
  </property>
</Properties>
</file>