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81" r:id="rId5"/>
    <p:sldId id="268" r:id="rId6"/>
    <p:sldId id="270" r:id="rId7"/>
    <p:sldId id="272" r:id="rId8"/>
    <p:sldId id="273" r:id="rId9"/>
    <p:sldId id="271" r:id="rId10"/>
    <p:sldId id="274" r:id="rId11"/>
    <p:sldId id="275" r:id="rId12"/>
    <p:sldId id="276" r:id="rId13"/>
    <p:sldId id="277" r:id="rId14"/>
    <p:sldId id="279" r:id="rId15"/>
    <p:sldId id="284" r:id="rId16"/>
    <p:sldId id="278" r:id="rId17"/>
    <p:sldId id="282" r:id="rId18"/>
    <p:sldId id="283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A5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368" autoAdjust="0"/>
  </p:normalViewPr>
  <p:slideViewPr>
    <p:cSldViewPr snapToGrid="0">
      <p:cViewPr varScale="1">
        <p:scale>
          <a:sx n="66" d="100"/>
          <a:sy n="66" d="100"/>
        </p:scale>
        <p:origin x="11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6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3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59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6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6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46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55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47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01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47C0-17E5-47E9-A49F-C6A01B6052BE}" type="datetimeFigureOut">
              <a:rPr lang="en-GB" smtClean="0"/>
              <a:t>12/12/2019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8E54-D81F-4CC3-88A3-E766D93EA5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80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fe.org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11500" dirty="0" smtClean="0">
                <a:latin typeface="+mj-lt"/>
              </a:rPr>
              <a:t>Duke of Edinburgh</a:t>
            </a:r>
          </a:p>
          <a:p>
            <a:r>
              <a:rPr lang="en-GB" sz="11500" dirty="0" smtClean="0">
                <a:latin typeface="+mj-lt"/>
              </a:rPr>
              <a:t>2019 Cohort</a:t>
            </a:r>
            <a:endParaRPr lang="en-GB" sz="6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70" y="2407677"/>
            <a:ext cx="6781474" cy="9404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921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eDofE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05825" cy="4351338"/>
          </a:xfrm>
        </p:spPr>
        <p:txBody>
          <a:bodyPr/>
          <a:lstStyle/>
          <a:p>
            <a:r>
              <a:rPr lang="en-GB" dirty="0" smtClean="0"/>
              <a:t>Students will record their progress for each section online – monitored by staff</a:t>
            </a:r>
          </a:p>
          <a:p>
            <a:r>
              <a:rPr lang="en-GB" dirty="0" smtClean="0"/>
              <a:t>They will have to upload evidence to prove they are completing each section (photographs, videos, a diary signed by the assessor)</a:t>
            </a:r>
          </a:p>
          <a:p>
            <a:r>
              <a:rPr lang="en-GB" dirty="0" smtClean="0"/>
              <a:t>When completed they will need to get an assessors </a:t>
            </a:r>
            <a:r>
              <a:rPr lang="en-GB" dirty="0" smtClean="0"/>
              <a:t>report – can be done via the </a:t>
            </a:r>
            <a:r>
              <a:rPr lang="en-GB" dirty="0" err="1" smtClean="0"/>
              <a:t>eDofE</a:t>
            </a:r>
            <a:r>
              <a:rPr lang="en-GB" dirty="0" smtClean="0"/>
              <a:t> app!</a:t>
            </a:r>
            <a:endParaRPr lang="en-GB" dirty="0" smtClean="0"/>
          </a:p>
          <a:p>
            <a:r>
              <a:rPr lang="en-GB" dirty="0" smtClean="0"/>
              <a:t>Training will be given by County to start with.</a:t>
            </a:r>
          </a:p>
          <a:p>
            <a:r>
              <a:rPr lang="en-GB" dirty="0" smtClean="0"/>
              <a:t>www.edofe.org/login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15" y="321706"/>
            <a:ext cx="2911550" cy="28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Expeditions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Training sessions– to make sure the students are prepared for the expeditions</a:t>
            </a:r>
          </a:p>
          <a:p>
            <a:endParaRPr lang="en-GB" dirty="0" smtClean="0"/>
          </a:p>
          <a:p>
            <a:r>
              <a:rPr lang="en-GB" dirty="0" smtClean="0"/>
              <a:t>These are not voluntary and must be attended:</a:t>
            </a:r>
          </a:p>
          <a:p>
            <a:pPr lvl="1"/>
            <a:r>
              <a:rPr lang="en-GB" dirty="0" smtClean="0"/>
              <a:t>First aid</a:t>
            </a:r>
          </a:p>
          <a:p>
            <a:pPr lvl="1"/>
            <a:r>
              <a:rPr lang="en-GB" dirty="0" smtClean="0"/>
              <a:t>Expedition specific equipment</a:t>
            </a:r>
          </a:p>
          <a:p>
            <a:pPr lvl="1"/>
            <a:r>
              <a:rPr lang="en-GB" dirty="0" smtClean="0"/>
              <a:t>Map reading</a:t>
            </a:r>
          </a:p>
          <a:p>
            <a:pPr lvl="1"/>
            <a:r>
              <a:rPr lang="en-GB" dirty="0" smtClean="0"/>
              <a:t>Emergency situation</a:t>
            </a:r>
          </a:p>
          <a:p>
            <a:pPr lvl="1"/>
            <a:r>
              <a:rPr lang="en-GB" dirty="0" smtClean="0"/>
              <a:t>Country code</a:t>
            </a:r>
          </a:p>
          <a:p>
            <a:pPr lvl="1"/>
            <a:r>
              <a:rPr lang="en-GB" dirty="0" smtClean="0"/>
              <a:t>Team work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33" y="149658"/>
            <a:ext cx="3405944" cy="15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Expeditions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day practice walk</a:t>
            </a:r>
          </a:p>
          <a:p>
            <a:pPr lvl="1"/>
            <a:r>
              <a:rPr lang="en-GB" dirty="0" smtClean="0"/>
              <a:t>Hertford area</a:t>
            </a:r>
          </a:p>
          <a:p>
            <a:r>
              <a:rPr lang="en-GB" dirty="0" smtClean="0"/>
              <a:t>Two day assessed expedition</a:t>
            </a:r>
          </a:p>
          <a:p>
            <a:pPr lvl="1"/>
            <a:r>
              <a:rPr lang="en-GB" dirty="0" smtClean="0"/>
              <a:t>Chiltern Hills </a:t>
            </a:r>
          </a:p>
          <a:p>
            <a:pPr lvl="1"/>
            <a:r>
              <a:rPr lang="en-GB" dirty="0" smtClean="0"/>
              <a:t>Must have a focus </a:t>
            </a:r>
          </a:p>
          <a:p>
            <a:pPr lvl="1"/>
            <a:endParaRPr lang="en-GB" dirty="0"/>
          </a:p>
          <a:p>
            <a:r>
              <a:rPr lang="en-GB" dirty="0" smtClean="0"/>
              <a:t>No student will be permitted on the assessed expedition without full training and completion of </a:t>
            </a:r>
            <a:r>
              <a:rPr lang="en-GB" b="1" u="sng" dirty="0" smtClean="0"/>
              <a:t>2 sections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33" y="149658"/>
            <a:ext cx="3405944" cy="15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Expeditions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52657" cy="429994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We provide all specific equipment</a:t>
            </a:r>
          </a:p>
          <a:p>
            <a:pPr lvl="1"/>
            <a:r>
              <a:rPr lang="en-GB" dirty="0" smtClean="0"/>
              <a:t>Tents, stoves </a:t>
            </a:r>
            <a:r>
              <a:rPr lang="en-GB" dirty="0" smtClean="0"/>
              <a:t>etc.</a:t>
            </a:r>
            <a:endParaRPr lang="en-GB" dirty="0" smtClean="0"/>
          </a:p>
          <a:p>
            <a:r>
              <a:rPr lang="en-GB" dirty="0" smtClean="0"/>
              <a:t>Hire out some other equipment</a:t>
            </a:r>
          </a:p>
          <a:p>
            <a:pPr lvl="1"/>
            <a:r>
              <a:rPr lang="en-GB" dirty="0" smtClean="0"/>
              <a:t>Rucksacks, </a:t>
            </a:r>
            <a:r>
              <a:rPr lang="en-GB" dirty="0" smtClean="0"/>
              <a:t>sleeping bags, role mats</a:t>
            </a:r>
          </a:p>
          <a:p>
            <a:r>
              <a:rPr lang="en-GB" dirty="0" smtClean="0"/>
              <a:t>We have access to more equipment from </a:t>
            </a:r>
            <a:r>
              <a:rPr lang="en-GB" dirty="0" smtClean="0"/>
              <a:t>Haileybury</a:t>
            </a:r>
          </a:p>
          <a:p>
            <a:pPr lvl="1"/>
            <a:r>
              <a:rPr lang="en-GB" dirty="0" smtClean="0"/>
              <a:t>Walking boots, waterproofs etc.</a:t>
            </a:r>
            <a:endParaRPr lang="en-GB" dirty="0" smtClean="0"/>
          </a:p>
          <a:p>
            <a:r>
              <a:rPr lang="en-GB" dirty="0" smtClean="0"/>
              <a:t>You might want to purchase</a:t>
            </a:r>
          </a:p>
          <a:p>
            <a:pPr lvl="1"/>
            <a:r>
              <a:rPr lang="en-GB" dirty="0" smtClean="0"/>
              <a:t>Walking boots, specific clothing </a:t>
            </a:r>
            <a:r>
              <a:rPr lang="en-GB" dirty="0" smtClean="0"/>
              <a:t>etc.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At the end of the assessed expedition each group will need to make a presentation about their experiences and their focus to a small audience including their group leader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33" y="149658"/>
            <a:ext cx="3405944" cy="15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Commitment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DofE is a HUGE commitment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Parental </a:t>
            </a:r>
            <a:r>
              <a:rPr lang="en-GB" dirty="0" smtClean="0"/>
              <a:t>support is crucial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Plan regular activities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Try not to do all sections at once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3" y="1165824"/>
            <a:ext cx="28575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Sessions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Once </a:t>
            </a:r>
            <a:r>
              <a:rPr lang="en-GB" dirty="0" smtClean="0"/>
              <a:t>you’ve </a:t>
            </a:r>
            <a:r>
              <a:rPr lang="en-GB" dirty="0" smtClean="0"/>
              <a:t>started the programme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Must take part in Tuesday activities – 3pm – 4pm – start date TBC</a:t>
            </a:r>
          </a:p>
          <a:p>
            <a:pPr lvl="1"/>
            <a:r>
              <a:rPr lang="en-GB" dirty="0" smtClean="0"/>
              <a:t>Volunteering / Physical / Expedition training </a:t>
            </a:r>
          </a:p>
          <a:p>
            <a:pPr lvl="1"/>
            <a:endParaRPr lang="en-GB" dirty="0"/>
          </a:p>
          <a:p>
            <a:r>
              <a:rPr lang="en-GB" dirty="0" smtClean="0"/>
              <a:t>Start a physical or a skill immediately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Application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an enrolment form</a:t>
            </a:r>
          </a:p>
          <a:p>
            <a:r>
              <a:rPr lang="en-GB" dirty="0" smtClean="0"/>
              <a:t>Short letter of application</a:t>
            </a:r>
          </a:p>
          <a:p>
            <a:pPr lvl="1"/>
            <a:r>
              <a:rPr lang="en-GB" dirty="0" smtClean="0"/>
              <a:t>Why you should be enrolled onto the programme</a:t>
            </a:r>
          </a:p>
          <a:p>
            <a:pPr lvl="1"/>
            <a:r>
              <a:rPr lang="en-GB" dirty="0" smtClean="0"/>
              <a:t>What you hope to get out of the programme</a:t>
            </a:r>
          </a:p>
          <a:p>
            <a:pPr lvl="1"/>
            <a:endParaRPr lang="en-GB" dirty="0"/>
          </a:p>
          <a:p>
            <a:r>
              <a:rPr lang="en-GB" dirty="0" smtClean="0"/>
              <a:t>If successful, students will receive a letter of acceptance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Money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£35 – ParentPay.</a:t>
            </a:r>
          </a:p>
          <a:p>
            <a:endParaRPr lang="en-GB" dirty="0"/>
          </a:p>
          <a:p>
            <a:pPr lvl="1"/>
            <a:r>
              <a:rPr lang="en-GB" dirty="0" smtClean="0"/>
              <a:t>Enrolment fee</a:t>
            </a:r>
          </a:p>
          <a:p>
            <a:pPr lvl="1"/>
            <a:r>
              <a:rPr lang="en-GB" dirty="0" smtClean="0"/>
              <a:t>County Council admin charge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Only payable once accepted onto the programme</a:t>
            </a:r>
          </a:p>
          <a:p>
            <a:endParaRPr lang="en-GB" dirty="0" smtClean="0"/>
          </a:p>
          <a:p>
            <a:r>
              <a:rPr lang="en-GB" dirty="0" smtClean="0"/>
              <a:t>Expedition </a:t>
            </a:r>
            <a:r>
              <a:rPr lang="en-GB" dirty="0" smtClean="0"/>
              <a:t>costs</a:t>
            </a:r>
          </a:p>
          <a:p>
            <a:pPr lvl="1"/>
            <a:r>
              <a:rPr lang="en-GB" dirty="0" smtClean="0"/>
              <a:t>TBC – normally around £65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Welcome Packs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Once you have registered on </a:t>
            </a:r>
            <a:r>
              <a:rPr lang="en-GB" dirty="0" err="1" smtClean="0"/>
              <a:t>eDofE</a:t>
            </a:r>
            <a:r>
              <a:rPr lang="en-GB" dirty="0" smtClean="0"/>
              <a:t> (in school session</a:t>
            </a:r>
            <a:r>
              <a:rPr lang="en-GB" dirty="0" smtClean="0"/>
              <a:t>) in the New Year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Will be sent direct to your home address</a:t>
            </a:r>
          </a:p>
          <a:p>
            <a:endParaRPr lang="en-GB" dirty="0"/>
          </a:p>
          <a:p>
            <a:r>
              <a:rPr lang="en-GB" dirty="0" smtClean="0"/>
              <a:t>The Welcome </a:t>
            </a:r>
            <a:r>
              <a:rPr lang="en-GB" dirty="0"/>
              <a:t>Packs each include five main elements:</a:t>
            </a:r>
            <a:br>
              <a:rPr lang="en-GB" dirty="0"/>
            </a:br>
            <a:r>
              <a:rPr lang="en-GB" dirty="0"/>
              <a:t>– Information for participants</a:t>
            </a:r>
            <a:br>
              <a:rPr lang="en-GB" dirty="0"/>
            </a:br>
            <a:r>
              <a:rPr lang="en-GB" dirty="0"/>
              <a:t>– Information for parents and carers</a:t>
            </a:r>
            <a:br>
              <a:rPr lang="en-GB" dirty="0"/>
            </a:br>
            <a:r>
              <a:rPr lang="en-GB" dirty="0"/>
              <a:t>– Participant’s </a:t>
            </a:r>
            <a:r>
              <a:rPr lang="en-GB" dirty="0" err="1"/>
              <a:t>DofE</a:t>
            </a:r>
            <a:r>
              <a:rPr lang="en-GB" dirty="0"/>
              <a:t> Card</a:t>
            </a:r>
            <a:br>
              <a:rPr lang="en-GB" dirty="0"/>
            </a:br>
            <a:r>
              <a:rPr lang="en-GB" dirty="0"/>
              <a:t>– Assessors’ cards</a:t>
            </a:r>
            <a:br>
              <a:rPr lang="en-GB" dirty="0"/>
            </a:br>
            <a:r>
              <a:rPr lang="en-GB" dirty="0"/>
              <a:t>– A guide to choosing expedition kit.</a:t>
            </a: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046" y="809154"/>
            <a:ext cx="3836524" cy="935037"/>
          </a:xfrm>
        </p:spPr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88" y="2942247"/>
            <a:ext cx="3776155" cy="212408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83856" y="2079451"/>
            <a:ext cx="2986088" cy="54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hlinkClick r:id="rId6"/>
              </a:rPr>
              <a:t>www.dofe.org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What is the Duke of Edinburgh Award?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Duke of Edinburgh ( DofE) award is a real adventure from beginning to end.</a:t>
            </a:r>
          </a:p>
          <a:p>
            <a:r>
              <a:rPr lang="en-GB" dirty="0" smtClean="0"/>
              <a:t>You can do programmes at three levels, </a:t>
            </a:r>
            <a:r>
              <a:rPr lang="en-GB" b="1" u="sng" dirty="0" smtClean="0"/>
              <a:t>Bronze</a:t>
            </a:r>
            <a:r>
              <a:rPr lang="en-GB" dirty="0" smtClean="0"/>
              <a:t>, </a:t>
            </a:r>
            <a:r>
              <a:rPr lang="en-GB" b="1" u="sng" dirty="0" smtClean="0"/>
              <a:t>Silver</a:t>
            </a:r>
            <a:r>
              <a:rPr lang="en-GB" dirty="0" smtClean="0"/>
              <a:t> or </a:t>
            </a:r>
            <a:r>
              <a:rPr lang="en-GB" b="1" u="sng" dirty="0" smtClean="0"/>
              <a:t>Gold</a:t>
            </a:r>
            <a:r>
              <a:rPr lang="en-GB" dirty="0" smtClean="0"/>
              <a:t>.</a:t>
            </a:r>
          </a:p>
          <a:p>
            <a:r>
              <a:rPr lang="en-GB" dirty="0" smtClean="0"/>
              <a:t>You achieve an Award by completing a personal programme of activities in four </a:t>
            </a:r>
            <a:r>
              <a:rPr lang="en-GB" b="1" u="sng" dirty="0"/>
              <a:t>s</a:t>
            </a:r>
            <a:r>
              <a:rPr lang="en-GB" b="1" u="sng" dirty="0" smtClean="0"/>
              <a:t>ections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7" y="4003691"/>
            <a:ext cx="3863594" cy="21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Why do Duke of Edinburgh?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 Along the way the young people pick up experiences, friends and talents that will stay with them for the rest of their life.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Colleges, 6</a:t>
            </a:r>
            <a:r>
              <a:rPr lang="en-GB" baseline="30000" dirty="0" smtClean="0"/>
              <a:t>th</a:t>
            </a:r>
            <a:r>
              <a:rPr lang="en-GB" dirty="0" smtClean="0"/>
              <a:t> forms, University and employers all value the award highly.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The challenge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Fun</a:t>
            </a:r>
            <a:r>
              <a:rPr lang="en-GB" dirty="0" smtClean="0"/>
              <a:t>!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Be away from your phone!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32" y="277062"/>
            <a:ext cx="2875598" cy="1059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69" y="3353892"/>
            <a:ext cx="3531431" cy="26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Skills and Values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GB" dirty="0" smtClean="0"/>
              <a:t>Map Reading skills</a:t>
            </a:r>
          </a:p>
          <a:p>
            <a:r>
              <a:rPr lang="en-GB" dirty="0" smtClean="0"/>
              <a:t>Independence</a:t>
            </a:r>
          </a:p>
          <a:p>
            <a:r>
              <a:rPr lang="en-GB" dirty="0" smtClean="0"/>
              <a:t>Navigation</a:t>
            </a:r>
          </a:p>
          <a:p>
            <a:r>
              <a:rPr lang="en-GB" dirty="0" smtClean="0"/>
              <a:t>Camp craft</a:t>
            </a:r>
          </a:p>
          <a:p>
            <a:r>
              <a:rPr lang="en-GB" dirty="0" smtClean="0"/>
              <a:t>Organisation</a:t>
            </a:r>
          </a:p>
          <a:p>
            <a:r>
              <a:rPr lang="en-GB" dirty="0" smtClean="0"/>
              <a:t>Self belief</a:t>
            </a:r>
          </a:p>
          <a:p>
            <a:r>
              <a:rPr lang="en-GB" dirty="0" smtClean="0"/>
              <a:t>Confidence</a:t>
            </a:r>
          </a:p>
          <a:p>
            <a:r>
              <a:rPr lang="en-GB" dirty="0" smtClean="0"/>
              <a:t>Determination</a:t>
            </a:r>
          </a:p>
          <a:p>
            <a:r>
              <a:rPr lang="en-GB" dirty="0" smtClean="0"/>
              <a:t>Team work</a:t>
            </a:r>
          </a:p>
          <a:p>
            <a:r>
              <a:rPr lang="en-GB" dirty="0" smtClean="0"/>
              <a:t>Consideration</a:t>
            </a:r>
          </a:p>
          <a:p>
            <a:r>
              <a:rPr lang="en-GB" dirty="0" smtClean="0"/>
              <a:t>Self motivation</a:t>
            </a:r>
          </a:p>
          <a:p>
            <a:r>
              <a:rPr lang="en-GB" dirty="0" smtClean="0"/>
              <a:t>Healthy living/lifestyle</a:t>
            </a:r>
          </a:p>
          <a:p>
            <a:r>
              <a:rPr lang="en-GB" dirty="0" smtClean="0"/>
              <a:t>Fitness improvement</a:t>
            </a:r>
          </a:p>
          <a:p>
            <a:r>
              <a:rPr lang="en-GB" dirty="0" smtClean="0"/>
              <a:t>Self awareness</a:t>
            </a:r>
          </a:p>
          <a:p>
            <a:r>
              <a:rPr lang="en-GB" dirty="0" smtClean="0"/>
              <a:t>Appreciation</a:t>
            </a:r>
          </a:p>
          <a:p>
            <a:r>
              <a:rPr lang="en-GB" dirty="0" smtClean="0"/>
              <a:t>Cooperation</a:t>
            </a:r>
          </a:p>
          <a:p>
            <a:r>
              <a:rPr lang="en-GB" dirty="0" smtClean="0"/>
              <a:t>Communication</a:t>
            </a:r>
          </a:p>
          <a:p>
            <a:r>
              <a:rPr lang="en-GB" dirty="0" smtClean="0"/>
              <a:t>First aid skills</a:t>
            </a:r>
          </a:p>
          <a:p>
            <a:r>
              <a:rPr lang="en-GB" dirty="0" smtClean="0"/>
              <a:t>Part of a community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31" y="5343525"/>
            <a:ext cx="2628937" cy="9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4 sections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61669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Physical</a:t>
            </a:r>
          </a:p>
          <a:p>
            <a:r>
              <a:rPr lang="en-GB" dirty="0" smtClean="0"/>
              <a:t>Skills</a:t>
            </a:r>
          </a:p>
          <a:p>
            <a:r>
              <a:rPr lang="en-GB" dirty="0" smtClean="0"/>
              <a:t>Volunteering</a:t>
            </a:r>
          </a:p>
          <a:p>
            <a:endParaRPr lang="en-GB" dirty="0" smtClean="0"/>
          </a:p>
          <a:p>
            <a:pPr lvl="1"/>
            <a:r>
              <a:rPr lang="en-GB" dirty="0"/>
              <a:t>2</a:t>
            </a:r>
            <a:r>
              <a:rPr lang="en-GB" dirty="0" smtClean="0"/>
              <a:t> of these sections need to last 3 months</a:t>
            </a:r>
          </a:p>
          <a:p>
            <a:pPr lvl="1"/>
            <a:r>
              <a:rPr lang="en-GB" dirty="0" smtClean="0"/>
              <a:t>1 of these sections needs to last for 6 months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Expedition</a:t>
            </a:r>
          </a:p>
          <a:p>
            <a:pPr lvl="1"/>
            <a:r>
              <a:rPr lang="en-GB" dirty="0" smtClean="0"/>
              <a:t>Young people go on 2 expeditions where they learn a variety of skills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869" y="5117730"/>
            <a:ext cx="2875598" cy="1059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51" y="659892"/>
            <a:ext cx="5062538" cy="29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Physical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451" y="2123830"/>
            <a:ext cx="10515600" cy="2166826"/>
          </a:xfrm>
        </p:spPr>
        <p:txBody>
          <a:bodyPr/>
          <a:lstStyle/>
          <a:p>
            <a:r>
              <a:rPr lang="en-GB" dirty="0" smtClean="0"/>
              <a:t>This could be a new activity or an existing activity that your child already does.</a:t>
            </a:r>
          </a:p>
          <a:p>
            <a:pPr lvl="1"/>
            <a:r>
              <a:rPr lang="en-GB" dirty="0" smtClean="0"/>
              <a:t>Set themselves targets</a:t>
            </a:r>
          </a:p>
          <a:p>
            <a:pPr lvl="1"/>
            <a:r>
              <a:rPr lang="en-GB" dirty="0" smtClean="0"/>
              <a:t>Weekly activity (about 1 hour per week)</a:t>
            </a:r>
          </a:p>
          <a:p>
            <a:pPr lvl="1"/>
            <a:r>
              <a:rPr lang="en-GB" dirty="0" smtClean="0"/>
              <a:t>Family members cannot assess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61940" y="4242068"/>
            <a:ext cx="135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Golf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792570">
            <a:off x="858499" y="5072346"/>
            <a:ext cx="3104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Swimming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330163">
            <a:off x="8032745" y="2929286"/>
            <a:ext cx="1944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707966">
            <a:off x="4786565" y="4321356"/>
            <a:ext cx="246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Football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279988">
            <a:off x="9017206" y="4321356"/>
            <a:ext cx="19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Karate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31" y="371605"/>
            <a:ext cx="3221794" cy="15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Volunteering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66826"/>
          </a:xfrm>
        </p:spPr>
        <p:txBody>
          <a:bodyPr/>
          <a:lstStyle/>
          <a:p>
            <a:r>
              <a:rPr lang="en-GB" dirty="0" smtClean="0"/>
              <a:t>This must be unpaid work (not a part time job)</a:t>
            </a:r>
          </a:p>
          <a:p>
            <a:r>
              <a:rPr lang="en-GB" dirty="0" smtClean="0"/>
              <a:t>Helping / giving back to the community</a:t>
            </a:r>
          </a:p>
          <a:p>
            <a:r>
              <a:rPr lang="en-GB" dirty="0" smtClean="0"/>
              <a:t>Parents cannot be the assessor</a:t>
            </a:r>
          </a:p>
          <a:p>
            <a:r>
              <a:rPr lang="en-GB" dirty="0" smtClean="0"/>
              <a:t>It could be: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96055" y="3919765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Charity work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792570">
            <a:off x="1032747" y="5072346"/>
            <a:ext cx="2755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Coaching</a:t>
            </a:r>
          </a:p>
        </p:txBody>
      </p:sp>
      <p:sp>
        <p:nvSpPr>
          <p:cNvPr id="10" name="Rectangle 9"/>
          <p:cNvSpPr/>
          <p:nvPr/>
        </p:nvSpPr>
        <p:spPr>
          <a:xfrm rot="21330163">
            <a:off x="7074584" y="2639617"/>
            <a:ext cx="3668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Caring for 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Environment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279988">
            <a:off x="8108821" y="4091405"/>
            <a:ext cx="36150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Awareness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696556">
            <a:off x="4106091" y="4345632"/>
            <a:ext cx="31621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Working 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 animals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63" y="143690"/>
            <a:ext cx="3626659" cy="14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Skills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6682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This could be a new skill or a current skill that can be developed further</a:t>
            </a:r>
          </a:p>
          <a:p>
            <a:pPr lvl="1"/>
            <a:r>
              <a:rPr lang="en-GB" dirty="0" smtClean="0"/>
              <a:t>Set themselves targets</a:t>
            </a:r>
          </a:p>
          <a:p>
            <a:pPr lvl="1"/>
            <a:r>
              <a:rPr lang="en-GB" dirty="0" smtClean="0"/>
              <a:t>Weekly activity (about 1 hour per week)</a:t>
            </a:r>
          </a:p>
          <a:p>
            <a:pPr lvl="1"/>
            <a:r>
              <a:rPr lang="en-GB" dirty="0" smtClean="0"/>
              <a:t>Family members cannot assess</a:t>
            </a:r>
          </a:p>
          <a:p>
            <a:pPr lvl="1"/>
            <a:r>
              <a:rPr lang="en-GB" dirty="0" smtClean="0"/>
              <a:t>Hobby – not within lessons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0975" y="3932628"/>
            <a:ext cx="3776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Photography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792570">
            <a:off x="350107" y="5084420"/>
            <a:ext cx="1942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uitar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330163">
            <a:off x="5266347" y="3904704"/>
            <a:ext cx="3505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Animal care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707966">
            <a:off x="3737012" y="4703733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Collecting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279988">
            <a:off x="7596326" y="5047962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88386">
            <a:off x="8876499" y="5256080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Cooking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676841">
            <a:off x="9327055" y="3867896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Cooking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1321072">
            <a:off x="7853019" y="2578288"/>
            <a:ext cx="3576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Film making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947898">
            <a:off x="2282370" y="5202237"/>
            <a:ext cx="2245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Pottery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279988">
            <a:off x="6218722" y="3117420"/>
            <a:ext cx="1059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37" y="244400"/>
            <a:ext cx="2684463" cy="14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702" y="365125"/>
            <a:ext cx="9961098" cy="1325563"/>
          </a:xfrm>
        </p:spPr>
        <p:txBody>
          <a:bodyPr/>
          <a:lstStyle/>
          <a:p>
            <a:r>
              <a:rPr lang="en-GB" dirty="0" smtClean="0"/>
              <a:t>Evidence for these sections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3" y="506437"/>
            <a:ext cx="932049" cy="11842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7351" y="6125567"/>
            <a:ext cx="11619914" cy="447561"/>
            <a:chOff x="227351" y="6125567"/>
            <a:chExt cx="11619914" cy="4475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60" y="6125567"/>
              <a:ext cx="2897684" cy="401842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7351" y="6527409"/>
              <a:ext cx="11619914" cy="45719"/>
            </a:xfrm>
            <a:prstGeom prst="roundRect">
              <a:avLst/>
            </a:prstGeom>
            <a:solidFill>
              <a:srgbClr val="AC2A5C"/>
            </a:solidFill>
            <a:ln>
              <a:solidFill>
                <a:srgbClr val="AC2A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BIGGEST BARRIER</a:t>
            </a:r>
          </a:p>
          <a:p>
            <a:endParaRPr lang="en-GB" dirty="0"/>
          </a:p>
          <a:p>
            <a:r>
              <a:rPr lang="en-GB" dirty="0" smtClean="0"/>
              <a:t>A weekly log signed by the assessor</a:t>
            </a:r>
          </a:p>
          <a:p>
            <a:r>
              <a:rPr lang="en-GB" dirty="0" smtClean="0"/>
              <a:t>Photographs / videos / written reports</a:t>
            </a:r>
          </a:p>
          <a:p>
            <a:r>
              <a:rPr lang="en-GB" dirty="0" smtClean="0"/>
              <a:t>An assessors report – they must have one of these for each section in order to pass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Students get an app to record this information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6" y="5066334"/>
            <a:ext cx="2875598" cy="1059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2" y="146478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733</Words>
  <Application>Microsoft Office PowerPoint</Application>
  <PresentationFormat>Widescreen</PresentationFormat>
  <Paragraphs>163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What is the Duke of Edinburgh Award?</vt:lpstr>
      <vt:lpstr>Why do Duke of Edinburgh?</vt:lpstr>
      <vt:lpstr>Skills and Values</vt:lpstr>
      <vt:lpstr>4 sections</vt:lpstr>
      <vt:lpstr>Physical</vt:lpstr>
      <vt:lpstr>Volunteering</vt:lpstr>
      <vt:lpstr>Skills</vt:lpstr>
      <vt:lpstr>Evidence for these sections</vt:lpstr>
      <vt:lpstr>eDofE</vt:lpstr>
      <vt:lpstr>Expeditions</vt:lpstr>
      <vt:lpstr>Expeditions</vt:lpstr>
      <vt:lpstr>Expeditions</vt:lpstr>
      <vt:lpstr>Commitment</vt:lpstr>
      <vt:lpstr>Sessions</vt:lpstr>
      <vt:lpstr>Application</vt:lpstr>
      <vt:lpstr>Money</vt:lpstr>
      <vt:lpstr>Welcome Packs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niall.megaw</dc:creator>
  <cp:lastModifiedBy>Mr N Megaw</cp:lastModifiedBy>
  <cp:revision>46</cp:revision>
  <dcterms:created xsi:type="dcterms:W3CDTF">2015-10-06T18:16:52Z</dcterms:created>
  <dcterms:modified xsi:type="dcterms:W3CDTF">2019-12-12T14:47:33Z</dcterms:modified>
</cp:coreProperties>
</file>