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handoutMasterIdLst>
    <p:handoutMasterId r:id="rId27"/>
  </p:handoutMasterIdLst>
  <p:sldIdLst>
    <p:sldId id="278" r:id="rId5"/>
    <p:sldId id="269" r:id="rId6"/>
    <p:sldId id="282" r:id="rId7"/>
    <p:sldId id="279" r:id="rId8"/>
    <p:sldId id="280" r:id="rId9"/>
    <p:sldId id="281"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7" r:id="rId24"/>
    <p:sldId id="29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1647"/>
    <a:srgbClr val="000000"/>
    <a:srgbClr val="FFCCFF"/>
    <a:srgbClr val="FF99FF"/>
    <a:srgbClr val="CA56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89" autoAdjust="0"/>
    <p:restoredTop sz="76593" autoAdjust="0"/>
  </p:normalViewPr>
  <p:slideViewPr>
    <p:cSldViewPr snapToGrid="0">
      <p:cViewPr varScale="1">
        <p:scale>
          <a:sx n="69" d="100"/>
          <a:sy n="69" d="100"/>
        </p:scale>
        <p:origin x="1548"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6" d="100"/>
          <a:sy n="56" d="100"/>
        </p:scale>
        <p:origin x="285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M Goodes" userId="269a3041-6ce9-47d4-aa11-ccb0e2e89d9b" providerId="ADAL" clId="{4D9D8B85-CC49-48FA-8FB9-BC6EEC535956}"/>
    <pc:docChg chg="undo custSel addSld delSld modSld">
      <pc:chgData name="Mrs M Goodes" userId="269a3041-6ce9-47d4-aa11-ccb0e2e89d9b" providerId="ADAL" clId="{4D9D8B85-CC49-48FA-8FB9-BC6EEC535956}" dt="2022-11-18T08:00:45.336" v="1768" actId="1076"/>
      <pc:docMkLst>
        <pc:docMk/>
      </pc:docMkLst>
      <pc:sldChg chg="delSp modSp">
        <pc:chgData name="Mrs M Goodes" userId="269a3041-6ce9-47d4-aa11-ccb0e2e89d9b" providerId="ADAL" clId="{4D9D8B85-CC49-48FA-8FB9-BC6EEC535956}" dt="2022-11-18T08:00:45.336" v="1768" actId="1076"/>
        <pc:sldMkLst>
          <pc:docMk/>
          <pc:sldMk cId="3355046059" sldId="278"/>
        </pc:sldMkLst>
        <pc:spChg chg="mod">
          <ac:chgData name="Mrs M Goodes" userId="269a3041-6ce9-47d4-aa11-ccb0e2e89d9b" providerId="ADAL" clId="{4D9D8B85-CC49-48FA-8FB9-BC6EEC535956}" dt="2022-11-18T08:00:36.322" v="1766" actId="20577"/>
          <ac:spMkLst>
            <pc:docMk/>
            <pc:sldMk cId="3355046059" sldId="278"/>
            <ac:spMk id="14" creationId="{C6F63A77-4ADC-4398-89A1-F2E2BE20EC95}"/>
          </ac:spMkLst>
        </pc:spChg>
        <pc:picChg chg="mod">
          <ac:chgData name="Mrs M Goodes" userId="269a3041-6ce9-47d4-aa11-ccb0e2e89d9b" providerId="ADAL" clId="{4D9D8B85-CC49-48FA-8FB9-BC6EEC535956}" dt="2022-11-18T08:00:45.336" v="1768" actId="1076"/>
          <ac:picMkLst>
            <pc:docMk/>
            <pc:sldMk cId="3355046059" sldId="278"/>
            <ac:picMk id="6" creationId="{1296D638-C692-4223-9BBB-E9451CD8414D}"/>
          </ac:picMkLst>
        </pc:picChg>
        <pc:picChg chg="del">
          <ac:chgData name="Mrs M Goodes" userId="269a3041-6ce9-47d4-aa11-ccb0e2e89d9b" providerId="ADAL" clId="{4D9D8B85-CC49-48FA-8FB9-BC6EEC535956}" dt="2022-11-18T08:00:40.556" v="1767"/>
          <ac:picMkLst>
            <pc:docMk/>
            <pc:sldMk cId="3355046059" sldId="278"/>
            <ac:picMk id="7" creationId="{065BD205-B5E2-41FD-8A75-8791709C1C9C}"/>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C2B7A67-EB9A-47E0-B3A9-26315ECBC474}" type="datetimeFigureOut">
              <a:rPr lang="en-GB" smtClean="0"/>
              <a:t>18/11/2022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FF23054-0DE3-4B4C-92E0-A415A7889336}" type="slidenum">
              <a:rPr lang="en-GB" smtClean="0"/>
              <a:t>‹#›</a:t>
            </a:fld>
            <a:endParaRPr lang="en-GB"/>
          </a:p>
        </p:txBody>
      </p:sp>
    </p:spTree>
    <p:extLst>
      <p:ext uri="{BB962C8B-B14F-4D97-AF65-F5344CB8AC3E}">
        <p14:creationId xmlns:p14="http://schemas.microsoft.com/office/powerpoint/2010/main" val="15034932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13F612-C4FB-47DC-92A9-46F159BDF10E}" type="datetimeFigureOut">
              <a:rPr lang="en-GB" smtClean="0"/>
              <a:t>18/11/2022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EE0D08-8119-41B9-8B80-C7618093A528}" type="slidenum">
              <a:rPr lang="en-GB" smtClean="0"/>
              <a:t>‹#›</a:t>
            </a:fld>
            <a:endParaRPr lang="en-GB"/>
          </a:p>
        </p:txBody>
      </p:sp>
    </p:spTree>
    <p:extLst>
      <p:ext uri="{BB962C8B-B14F-4D97-AF65-F5344CB8AC3E}">
        <p14:creationId xmlns:p14="http://schemas.microsoft.com/office/powerpoint/2010/main" val="2414322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Good morning – today we will be presenting the assembly and the first part of the assembly will aim to introduce and explain the role of the student leadership group here at HT. The second part of the assembly will focus and introduce ideas about how the school will be supporting anti bullying week this year.  </a:t>
            </a:r>
          </a:p>
          <a:p>
            <a:endParaRPr lang="en-GB" dirty="0"/>
          </a:p>
          <a:p>
            <a:r>
              <a:rPr lang="en-GB" dirty="0"/>
              <a:t>The student leadership group is led by our Head Students in the Sixth Form – Rebecca and Jamie and alongside our Head Students are a number of representatives from across the school from Y9-Y12.  </a:t>
            </a:r>
          </a:p>
          <a:p>
            <a:endParaRPr lang="en-GB" dirty="0"/>
          </a:p>
          <a:p>
            <a:r>
              <a:rPr lang="en-GB" dirty="0"/>
              <a:t>Shown here on this slide are the current student leaders and our aim is to represent the views of all students on important issues and things that matter to our school.  Our aim is to plan for opportunities for student voice to be listened to and for your suggestions and views to support and contribute towards promoting whole school events and student wellbeing.  We aim to plan regular opportunities for all students to feedback on school life including teaching and learning, wellbeing provision, homework, co-curricular activities and rewards.  Your views and suggestions are important to help support school leaders to provide and continue to create an inclusive school where everyone feels safe and welcome in the school.  We believe we have an important role in helping to make decisions across the school and we would like to be your representatives to make sure that student views are listened to and taken into consideration to help to continue to improve our school for everyone here.  We will aim to gather student feedback through different ways – for example – surveys posted on class charts or small focus groups with representatives from each year group to find out your views about important issues. </a:t>
            </a:r>
          </a:p>
          <a:p>
            <a:endParaRPr lang="en-GB" dirty="0"/>
          </a:p>
          <a:p>
            <a:r>
              <a:rPr lang="en-GB" dirty="0"/>
              <a:t>We will have meetings every half term where we will have an opportunity to discuss and bring forward key issues and discuss ways in which the school can continue to improve and will be able to present these views to the leadership team and governors.</a:t>
            </a:r>
          </a:p>
          <a:p>
            <a:endParaRPr lang="en-GB" dirty="0"/>
          </a:p>
          <a:p>
            <a:r>
              <a:rPr lang="en-GB" dirty="0"/>
              <a:t>It is not our individual views which are important but the views of you and all of us as a student group which are important and we aim to listen to and bring forward during our meetings.  </a:t>
            </a:r>
          </a:p>
          <a:p>
            <a:endParaRPr lang="en-GB" dirty="0"/>
          </a:p>
        </p:txBody>
      </p:sp>
      <p:sp>
        <p:nvSpPr>
          <p:cNvPr id="4" name="Slide Number Placeholder 3"/>
          <p:cNvSpPr>
            <a:spLocks noGrp="1"/>
          </p:cNvSpPr>
          <p:nvPr>
            <p:ph type="sldNum" sz="quarter" idx="5"/>
          </p:nvPr>
        </p:nvSpPr>
        <p:spPr/>
        <p:txBody>
          <a:bodyPr/>
          <a:lstStyle/>
          <a:p>
            <a:fld id="{72EE0D08-8119-41B9-8B80-C7618093A528}" type="slidenum">
              <a:rPr lang="en-GB" smtClean="0"/>
              <a:t>1</a:t>
            </a:fld>
            <a:endParaRPr lang="en-GB"/>
          </a:p>
        </p:txBody>
      </p:sp>
    </p:spTree>
    <p:extLst>
      <p:ext uri="{BB962C8B-B14F-4D97-AF65-F5344CB8AC3E}">
        <p14:creationId xmlns:p14="http://schemas.microsoft.com/office/powerpoint/2010/main" val="1020074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why do people bully? Can anyone suggest an answer to this question – ask the audience! </a:t>
            </a:r>
            <a:endParaRPr lang="en-GB" dirty="0"/>
          </a:p>
        </p:txBody>
      </p:sp>
      <p:sp>
        <p:nvSpPr>
          <p:cNvPr id="4" name="Slide Number Placeholder 3"/>
          <p:cNvSpPr>
            <a:spLocks noGrp="1"/>
          </p:cNvSpPr>
          <p:nvPr>
            <p:ph type="sldNum" sz="quarter" idx="5"/>
          </p:nvPr>
        </p:nvSpPr>
        <p:spPr/>
        <p:txBody>
          <a:bodyPr/>
          <a:lstStyle/>
          <a:p>
            <a:fld id="{72EE0D08-8119-41B9-8B80-C7618093A528}" type="slidenum">
              <a:rPr lang="en-GB" smtClean="0"/>
              <a:t>10</a:t>
            </a:fld>
            <a:endParaRPr lang="en-GB"/>
          </a:p>
        </p:txBody>
      </p:sp>
    </p:spTree>
    <p:extLst>
      <p:ext uri="{BB962C8B-B14F-4D97-AF65-F5344CB8AC3E}">
        <p14:creationId xmlns:p14="http://schemas.microsoft.com/office/powerpoint/2010/main" val="3610452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Annual Bullying Survey 2021 showed that people who had experienced bullying this year felt that they were being bullied for a number of different reasons. </a:t>
            </a:r>
          </a:p>
          <a:p>
            <a:endParaRPr lang="en-GB" dirty="0">
              <a:effectLst/>
            </a:endParaRPr>
          </a:p>
          <a:p>
            <a:r>
              <a:rPr lang="en-GB" sz="1200" kern="1200" dirty="0">
                <a:solidFill>
                  <a:schemeClr val="tx1"/>
                </a:solidFill>
                <a:effectLst/>
                <a:latin typeface="+mn-lt"/>
                <a:ea typeface="+mn-ea"/>
                <a:cs typeface="+mn-cs"/>
              </a:rPr>
              <a:t>These ranged from attitudes about their appearance – which made up over half of their experiences – to attitudes about their hobbies, their clothes, their school grades and more examples shown here.  </a:t>
            </a:r>
            <a:endParaRPr lang="en-GB" dirty="0">
              <a:effectLst/>
            </a:endParaRPr>
          </a:p>
          <a:p>
            <a:endParaRPr lang="en-GB" dirty="0"/>
          </a:p>
        </p:txBody>
      </p:sp>
      <p:sp>
        <p:nvSpPr>
          <p:cNvPr id="4" name="Slide Number Placeholder 3"/>
          <p:cNvSpPr>
            <a:spLocks noGrp="1"/>
          </p:cNvSpPr>
          <p:nvPr>
            <p:ph type="sldNum" sz="quarter" idx="5"/>
          </p:nvPr>
        </p:nvSpPr>
        <p:spPr/>
        <p:txBody>
          <a:bodyPr/>
          <a:lstStyle/>
          <a:p>
            <a:fld id="{72EE0D08-8119-41B9-8B80-C7618093A528}" type="slidenum">
              <a:rPr lang="en-GB" smtClean="0"/>
              <a:t>11</a:t>
            </a:fld>
            <a:endParaRPr lang="en-GB"/>
          </a:p>
        </p:txBody>
      </p:sp>
    </p:spTree>
    <p:extLst>
      <p:ext uri="{BB962C8B-B14F-4D97-AF65-F5344CB8AC3E}">
        <p14:creationId xmlns:p14="http://schemas.microsoft.com/office/powerpoint/2010/main" val="4007993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When people who perpetrated – or did the bullying were asked about their reasons for doing it, the top three responses were that people ‘deserved it’, they ‘didn’t like them’ and ‘it’s funny’. </a:t>
            </a:r>
            <a:endParaRPr lang="en-GB" dirty="0">
              <a:effectLst/>
            </a:endParaRPr>
          </a:p>
          <a:p>
            <a:endParaRPr lang="en-GB" dirty="0"/>
          </a:p>
        </p:txBody>
      </p:sp>
      <p:sp>
        <p:nvSpPr>
          <p:cNvPr id="4" name="Slide Number Placeholder 3"/>
          <p:cNvSpPr>
            <a:spLocks noGrp="1"/>
          </p:cNvSpPr>
          <p:nvPr>
            <p:ph type="sldNum" sz="quarter" idx="5"/>
          </p:nvPr>
        </p:nvSpPr>
        <p:spPr/>
        <p:txBody>
          <a:bodyPr/>
          <a:lstStyle/>
          <a:p>
            <a:fld id="{72EE0D08-8119-41B9-8B80-C7618093A528}" type="slidenum">
              <a:rPr lang="en-GB" smtClean="0"/>
              <a:t>12</a:t>
            </a:fld>
            <a:endParaRPr lang="en-GB"/>
          </a:p>
        </p:txBody>
      </p:sp>
    </p:spTree>
    <p:extLst>
      <p:ext uri="{BB962C8B-B14F-4D97-AF65-F5344CB8AC3E}">
        <p14:creationId xmlns:p14="http://schemas.microsoft.com/office/powerpoint/2010/main" val="657507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But the thing is – none of the explanations given are true</a:t>
            </a:r>
            <a:endParaRPr lang="en-GB" dirty="0"/>
          </a:p>
        </p:txBody>
      </p:sp>
      <p:sp>
        <p:nvSpPr>
          <p:cNvPr id="4" name="Slide Number Placeholder 3"/>
          <p:cNvSpPr>
            <a:spLocks noGrp="1"/>
          </p:cNvSpPr>
          <p:nvPr>
            <p:ph type="sldNum" sz="quarter" idx="5"/>
          </p:nvPr>
        </p:nvSpPr>
        <p:spPr/>
        <p:txBody>
          <a:bodyPr/>
          <a:lstStyle/>
          <a:p>
            <a:fld id="{72EE0D08-8119-41B9-8B80-C7618093A528}" type="slidenum">
              <a:rPr lang="en-GB" smtClean="0"/>
              <a:t>13</a:t>
            </a:fld>
            <a:endParaRPr lang="en-GB"/>
          </a:p>
        </p:txBody>
      </p:sp>
    </p:spTree>
    <p:extLst>
      <p:ext uri="{BB962C8B-B14F-4D97-AF65-F5344CB8AC3E}">
        <p14:creationId xmlns:p14="http://schemas.microsoft.com/office/powerpoint/2010/main" val="8486576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No matter who you like, what you wear, how you look, or what you do in your spare time, you never deserve to be bullied for who you are. </a:t>
            </a:r>
            <a:endParaRPr lang="en-GB"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72EE0D08-8119-41B9-8B80-C7618093A528}" type="slidenum">
              <a:rPr lang="en-GB" smtClean="0"/>
              <a:t>14</a:t>
            </a:fld>
            <a:endParaRPr lang="en-GB"/>
          </a:p>
        </p:txBody>
      </p:sp>
    </p:spTree>
    <p:extLst>
      <p:ext uri="{BB962C8B-B14F-4D97-AF65-F5344CB8AC3E}">
        <p14:creationId xmlns:p14="http://schemas.microsoft.com/office/powerpoint/2010/main" val="1368184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Being bullied has nothing to do with the person being bullied, and everything to do with the person who is doing the bullying. </a:t>
            </a:r>
            <a:endParaRPr lang="en-GB" dirty="0">
              <a:effectLst/>
            </a:endParaRPr>
          </a:p>
          <a:p>
            <a:endParaRPr lang="en-GB" dirty="0"/>
          </a:p>
        </p:txBody>
      </p:sp>
      <p:sp>
        <p:nvSpPr>
          <p:cNvPr id="4" name="Slide Number Placeholder 3"/>
          <p:cNvSpPr>
            <a:spLocks noGrp="1"/>
          </p:cNvSpPr>
          <p:nvPr>
            <p:ph type="sldNum" sz="quarter" idx="5"/>
          </p:nvPr>
        </p:nvSpPr>
        <p:spPr/>
        <p:txBody>
          <a:bodyPr/>
          <a:lstStyle/>
          <a:p>
            <a:fld id="{72EE0D08-8119-41B9-8B80-C7618093A528}" type="slidenum">
              <a:rPr lang="en-GB" smtClean="0"/>
              <a:t>15</a:t>
            </a:fld>
            <a:endParaRPr lang="en-GB"/>
          </a:p>
        </p:txBody>
      </p:sp>
    </p:spTree>
    <p:extLst>
      <p:ext uri="{BB962C8B-B14F-4D97-AF65-F5344CB8AC3E}">
        <p14:creationId xmlns:p14="http://schemas.microsoft.com/office/powerpoint/2010/main" val="360933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 a recent national study, 8,850 respondents were asked intimate questions about their lives. Their answers were compared against those who had never bullied, those who had bullied at least once, and those who bully others daily, giving very strong and factual data to identify the real reasons why people bully others. </a:t>
            </a:r>
          </a:p>
          <a:p>
            <a:endParaRPr lang="en-GB" sz="1200" kern="1200" dirty="0">
              <a:solidFill>
                <a:schemeClr val="tx1"/>
              </a:solidFill>
              <a:effectLst/>
              <a:latin typeface="+mn-lt"/>
              <a:ea typeface="+mn-ea"/>
              <a:cs typeface="+mn-cs"/>
            </a:endParaRPr>
          </a:p>
          <a:p>
            <a:endParaRPr lang="en-GB" dirty="0">
              <a:effectLst/>
            </a:endParaRPr>
          </a:p>
          <a:p>
            <a:r>
              <a:rPr lang="en-GB" sz="1200" kern="1200" dirty="0">
                <a:solidFill>
                  <a:schemeClr val="tx1"/>
                </a:solidFill>
                <a:effectLst/>
                <a:latin typeface="+mn-lt"/>
                <a:ea typeface="+mn-ea"/>
                <a:cs typeface="+mn-cs"/>
              </a:rPr>
              <a:t>So, why do people bully? </a:t>
            </a:r>
            <a:endParaRPr lang="en-GB" dirty="0">
              <a:effectLst/>
            </a:endParaRPr>
          </a:p>
          <a:p>
            <a:endParaRPr lang="en-GB" dirty="0"/>
          </a:p>
        </p:txBody>
      </p:sp>
      <p:sp>
        <p:nvSpPr>
          <p:cNvPr id="4" name="Slide Number Placeholder 3"/>
          <p:cNvSpPr>
            <a:spLocks noGrp="1"/>
          </p:cNvSpPr>
          <p:nvPr>
            <p:ph type="sldNum" sz="quarter" idx="5"/>
          </p:nvPr>
        </p:nvSpPr>
        <p:spPr/>
        <p:txBody>
          <a:bodyPr/>
          <a:lstStyle/>
          <a:p>
            <a:fld id="{72EE0D08-8119-41B9-8B80-C7618093A528}" type="slidenum">
              <a:rPr lang="en-GB" smtClean="0"/>
              <a:t>16</a:t>
            </a:fld>
            <a:endParaRPr lang="en-GB"/>
          </a:p>
        </p:txBody>
      </p:sp>
    </p:spTree>
    <p:extLst>
      <p:ext uri="{BB962C8B-B14F-4D97-AF65-F5344CB8AC3E}">
        <p14:creationId xmlns:p14="http://schemas.microsoft.com/office/powerpoint/2010/main" val="6009076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data shows that those who bully are far more likely than average to have experienced a </a:t>
            </a:r>
            <a:r>
              <a:rPr lang="en-GB" sz="1200" b="1" kern="1200" dirty="0">
                <a:solidFill>
                  <a:schemeClr val="tx1"/>
                </a:solidFill>
                <a:effectLst/>
                <a:latin typeface="+mn-lt"/>
                <a:ea typeface="+mn-ea"/>
                <a:cs typeface="+mn-cs"/>
              </a:rPr>
              <a:t>stressful or traumatic situation </a:t>
            </a:r>
            <a:r>
              <a:rPr lang="en-GB" sz="1200" kern="1200" dirty="0">
                <a:solidFill>
                  <a:schemeClr val="tx1"/>
                </a:solidFill>
                <a:effectLst/>
                <a:latin typeface="+mn-lt"/>
                <a:ea typeface="+mn-ea"/>
                <a:cs typeface="+mn-cs"/>
              </a:rPr>
              <a:t>in the past 5 years. While some people deal with stress in positive ways, others use negative behaviours such as bullying.  These might temporarily mask the issues but usually make them worse in the long-term. The results also showed that those who have experienced bullying are twice as likely to go on and bully others.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Those who bully are more likely to feel like their friendships and family </a:t>
            </a:r>
            <a:r>
              <a:rPr lang="en-GB" sz="1200" b="1" kern="1200" dirty="0">
                <a:solidFill>
                  <a:schemeClr val="tx1"/>
                </a:solidFill>
                <a:effectLst/>
                <a:latin typeface="+mn-lt"/>
                <a:ea typeface="+mn-ea"/>
                <a:cs typeface="+mn-cs"/>
              </a:rPr>
              <a:t>relationships aren’t very secure. </a:t>
            </a:r>
            <a:r>
              <a:rPr lang="en-GB" sz="1200" kern="1200" dirty="0">
                <a:solidFill>
                  <a:schemeClr val="tx1"/>
                </a:solidFill>
                <a:effectLst/>
                <a:latin typeface="+mn-lt"/>
                <a:ea typeface="+mn-ea"/>
                <a:cs typeface="+mn-cs"/>
              </a:rPr>
              <a:t>1 in 3 of those who bully people daily told us that they feel like their parents don’t have enough time to spend with them, and they are also much more likely to come from </a:t>
            </a:r>
            <a:r>
              <a:rPr lang="en-GB" sz="1200" b="1" kern="1200" dirty="0">
                <a:solidFill>
                  <a:schemeClr val="tx1"/>
                </a:solidFill>
                <a:effectLst/>
                <a:latin typeface="+mn-lt"/>
                <a:ea typeface="+mn-ea"/>
                <a:cs typeface="+mn-cs"/>
              </a:rPr>
              <a:t>violent households </a:t>
            </a:r>
            <a:r>
              <a:rPr lang="en-GB" sz="1200" kern="1200" dirty="0">
                <a:solidFill>
                  <a:schemeClr val="tx1"/>
                </a:solidFill>
                <a:effectLst/>
                <a:latin typeface="+mn-lt"/>
                <a:ea typeface="+mn-ea"/>
                <a:cs typeface="+mn-cs"/>
              </a:rPr>
              <a:t>with lots of arguments.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It’s not surprising then that more than half of those who bully suffer from </a:t>
            </a:r>
            <a:r>
              <a:rPr lang="en-GB" sz="1200" b="1" kern="1200" dirty="0">
                <a:solidFill>
                  <a:schemeClr val="tx1"/>
                </a:solidFill>
                <a:effectLst/>
                <a:latin typeface="+mn-lt"/>
                <a:ea typeface="+mn-ea"/>
                <a:cs typeface="+mn-cs"/>
              </a:rPr>
              <a:t>anxiety </a:t>
            </a:r>
            <a:r>
              <a:rPr lang="en-GB" sz="1200" kern="1200" dirty="0">
                <a:solidFill>
                  <a:schemeClr val="tx1"/>
                </a:solidFill>
                <a:effectLst/>
                <a:latin typeface="+mn-lt"/>
                <a:ea typeface="+mn-ea"/>
                <a:cs typeface="+mn-cs"/>
              </a:rPr>
              <a:t>and many have </a:t>
            </a:r>
            <a:r>
              <a:rPr lang="en-GB" sz="1200" b="1" kern="1200" dirty="0">
                <a:solidFill>
                  <a:schemeClr val="tx1"/>
                </a:solidFill>
                <a:effectLst/>
                <a:latin typeface="+mn-lt"/>
                <a:ea typeface="+mn-ea"/>
                <a:cs typeface="+mn-cs"/>
              </a:rPr>
              <a:t>low self-esteem</a:t>
            </a:r>
            <a:r>
              <a:rPr lang="en-GB" sz="1200" kern="1200" dirty="0">
                <a:solidFill>
                  <a:schemeClr val="tx1"/>
                </a:solidFill>
                <a:effectLst/>
                <a:latin typeface="+mn-lt"/>
                <a:ea typeface="+mn-ea"/>
                <a:cs typeface="+mn-cs"/>
              </a:rPr>
              <a:t>. In order to mask how they actually feel about themselves, some people who bully focus attention on someone else. They try to avoid any negative attention directed at them by deflecting. </a:t>
            </a:r>
          </a:p>
          <a:p>
            <a:endParaRPr lang="en-GB" dirty="0"/>
          </a:p>
        </p:txBody>
      </p:sp>
      <p:sp>
        <p:nvSpPr>
          <p:cNvPr id="4" name="Slide Number Placeholder 3"/>
          <p:cNvSpPr>
            <a:spLocks noGrp="1"/>
          </p:cNvSpPr>
          <p:nvPr>
            <p:ph type="sldNum" sz="quarter" idx="5"/>
          </p:nvPr>
        </p:nvSpPr>
        <p:spPr/>
        <p:txBody>
          <a:bodyPr/>
          <a:lstStyle/>
          <a:p>
            <a:fld id="{72EE0D08-8119-41B9-8B80-C7618093A528}" type="slidenum">
              <a:rPr lang="en-GB" smtClean="0"/>
              <a:t>17</a:t>
            </a:fld>
            <a:endParaRPr lang="en-GB"/>
          </a:p>
        </p:txBody>
      </p:sp>
    </p:spTree>
    <p:extLst>
      <p:ext uri="{BB962C8B-B14F-4D97-AF65-F5344CB8AC3E}">
        <p14:creationId xmlns:p14="http://schemas.microsoft.com/office/powerpoint/2010/main" val="38458136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This all shows us that no-one is born a victim, and no-one is born a bully. Bullying is a learnt behaviour and not an innate characteristic of anyone, so it’s important not to define yourself by your actions and experiences. You are more than a label and it’s up to you who you choose to be. </a:t>
            </a:r>
          </a:p>
          <a:p>
            <a:endParaRPr lang="en-GB" dirty="0"/>
          </a:p>
        </p:txBody>
      </p:sp>
      <p:sp>
        <p:nvSpPr>
          <p:cNvPr id="4" name="Slide Number Placeholder 3"/>
          <p:cNvSpPr>
            <a:spLocks noGrp="1"/>
          </p:cNvSpPr>
          <p:nvPr>
            <p:ph type="sldNum" sz="quarter" idx="5"/>
          </p:nvPr>
        </p:nvSpPr>
        <p:spPr/>
        <p:txBody>
          <a:bodyPr/>
          <a:lstStyle/>
          <a:p>
            <a:fld id="{72EE0D08-8119-41B9-8B80-C7618093A528}" type="slidenum">
              <a:rPr lang="en-GB" smtClean="0"/>
              <a:t>18</a:t>
            </a:fld>
            <a:endParaRPr lang="en-GB"/>
          </a:p>
        </p:txBody>
      </p:sp>
    </p:spTree>
    <p:extLst>
      <p:ext uri="{BB962C8B-B14F-4D97-AF65-F5344CB8AC3E}">
        <p14:creationId xmlns:p14="http://schemas.microsoft.com/office/powerpoint/2010/main" val="12033754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Research proves that the reason 1 in 2 people get bullied is nothing to do with ‘deserving it’ or being different. Being bullied is never your fault. You are great as you are, and you are not alone. </a:t>
            </a:r>
            <a:endParaRPr lang="en-GB" dirty="0">
              <a:effectLst/>
            </a:endParaRP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And if you’re doing the bullying? The research shows that those who are carry out bullying behaviour are equally in need of support. </a:t>
            </a:r>
            <a:endParaRPr lang="en-GB" dirty="0">
              <a:effectLst/>
            </a:endParaRPr>
          </a:p>
          <a:p>
            <a:endParaRPr lang="en-GB" dirty="0"/>
          </a:p>
        </p:txBody>
      </p:sp>
      <p:sp>
        <p:nvSpPr>
          <p:cNvPr id="4" name="Slide Number Placeholder 3"/>
          <p:cNvSpPr>
            <a:spLocks noGrp="1"/>
          </p:cNvSpPr>
          <p:nvPr>
            <p:ph type="sldNum" sz="quarter" idx="5"/>
          </p:nvPr>
        </p:nvSpPr>
        <p:spPr/>
        <p:txBody>
          <a:bodyPr/>
          <a:lstStyle/>
          <a:p>
            <a:fld id="{72EE0D08-8119-41B9-8B80-C7618093A528}" type="slidenum">
              <a:rPr lang="en-GB" smtClean="0"/>
              <a:t>19</a:t>
            </a:fld>
            <a:endParaRPr lang="en-GB"/>
          </a:p>
        </p:txBody>
      </p:sp>
    </p:spTree>
    <p:extLst>
      <p:ext uri="{BB962C8B-B14F-4D97-AF65-F5344CB8AC3E}">
        <p14:creationId xmlns:p14="http://schemas.microsoft.com/office/powerpoint/2010/main" val="1651088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Our first meeting of the Student Leadership Group was held on 11.10.22 and we discussed the following agenda items:</a:t>
            </a:r>
          </a:p>
          <a:p>
            <a:r>
              <a:rPr lang="en-GB" dirty="0"/>
              <a:t>Add description of meeting and planned actions </a:t>
            </a:r>
          </a:p>
        </p:txBody>
      </p:sp>
      <p:sp>
        <p:nvSpPr>
          <p:cNvPr id="4" name="Slide Number Placeholder 3"/>
          <p:cNvSpPr>
            <a:spLocks noGrp="1"/>
          </p:cNvSpPr>
          <p:nvPr>
            <p:ph type="sldNum" sz="quarter" idx="5"/>
          </p:nvPr>
        </p:nvSpPr>
        <p:spPr/>
        <p:txBody>
          <a:bodyPr/>
          <a:lstStyle/>
          <a:p>
            <a:fld id="{72EE0D08-8119-41B9-8B80-C7618093A528}" type="slidenum">
              <a:rPr lang="en-GB" smtClean="0"/>
              <a:t>2</a:t>
            </a:fld>
            <a:endParaRPr lang="en-GB"/>
          </a:p>
        </p:txBody>
      </p:sp>
    </p:spTree>
    <p:extLst>
      <p:ext uri="{BB962C8B-B14F-4D97-AF65-F5344CB8AC3E}">
        <p14:creationId xmlns:p14="http://schemas.microsoft.com/office/powerpoint/2010/main" val="27638078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So, what are the most important things to remember? Don’t blame yourself and don’t ignore it. Whether you’re experiencing bullying, you’ve witnessed it or if you’re perpetrating it; speak up. Talk to someone and make sure you let people know what’s happening.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Whether that’s through online support, through the school and your pastoral team, tutors or teacher or your friends, don’t suffer in silence - you need to know that you’re not alone. </a:t>
            </a:r>
          </a:p>
          <a:p>
            <a:endParaRPr lang="en-GB" dirty="0"/>
          </a:p>
        </p:txBody>
      </p:sp>
      <p:sp>
        <p:nvSpPr>
          <p:cNvPr id="4" name="Slide Number Placeholder 3"/>
          <p:cNvSpPr>
            <a:spLocks noGrp="1"/>
          </p:cNvSpPr>
          <p:nvPr>
            <p:ph type="sldNum" sz="quarter" idx="5"/>
          </p:nvPr>
        </p:nvSpPr>
        <p:spPr/>
        <p:txBody>
          <a:bodyPr/>
          <a:lstStyle/>
          <a:p>
            <a:fld id="{72EE0D08-8119-41B9-8B80-C7618093A528}" type="slidenum">
              <a:rPr lang="en-GB" smtClean="0"/>
              <a:t>20</a:t>
            </a:fld>
            <a:endParaRPr lang="en-GB"/>
          </a:p>
        </p:txBody>
      </p:sp>
    </p:spTree>
    <p:extLst>
      <p:ext uri="{BB962C8B-B14F-4D97-AF65-F5344CB8AC3E}">
        <p14:creationId xmlns:p14="http://schemas.microsoft.com/office/powerpoint/2010/main" val="5638712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Don’t put up with bullying make sure you speak to a trusted member of staff or a friend.  </a:t>
            </a:r>
          </a:p>
          <a:p>
            <a:r>
              <a:rPr lang="en-US" dirty="0"/>
              <a:t>This year’s theme for ABW is about reaching out – bullying affects millions of lives but if we challenge it we can change it and it starts by reaching out. </a:t>
            </a:r>
            <a:r>
              <a:rPr lang="en-US" sz="1200" b="0" i="0" kern="1200" dirty="0">
                <a:solidFill>
                  <a:schemeClr val="tx1"/>
                </a:solidFill>
                <a:effectLst/>
                <a:latin typeface="+mn-lt"/>
                <a:ea typeface="+mn-ea"/>
                <a:cs typeface="+mn-cs"/>
              </a:rPr>
              <a:t>Whether it’s in school, at home, in the community or online, let’s reach out and show each other the support we need. Reach out to someone you trust if you need to talk. Reach out to someone you know is being bullied. We all have a responsibility to help each other reach out. Together, let’s be the change we want to see. Reflect on our own behaviour, set positive examples and create kinder communities.</a:t>
            </a:r>
            <a:endParaRPr lang="en-US" dirty="0"/>
          </a:p>
          <a:p>
            <a:endParaRPr lang="en-US" dirty="0"/>
          </a:p>
          <a:p>
            <a:r>
              <a:rPr lang="en-GB" dirty="0"/>
              <a:t>We would like to finish this assembly with a short video clip and message for everyone …</a:t>
            </a:r>
          </a:p>
          <a:p>
            <a:endParaRPr lang="en-GB" dirty="0"/>
          </a:p>
          <a:p>
            <a:r>
              <a:rPr lang="en-GB" dirty="0"/>
              <a:t>Thank you for listening.  </a:t>
            </a:r>
          </a:p>
        </p:txBody>
      </p:sp>
      <p:sp>
        <p:nvSpPr>
          <p:cNvPr id="4" name="Slide Number Placeholder 3"/>
          <p:cNvSpPr>
            <a:spLocks noGrp="1"/>
          </p:cNvSpPr>
          <p:nvPr>
            <p:ph type="sldNum" sz="quarter" idx="5"/>
          </p:nvPr>
        </p:nvSpPr>
        <p:spPr/>
        <p:txBody>
          <a:bodyPr/>
          <a:lstStyle/>
          <a:p>
            <a:fld id="{72EE0D08-8119-41B9-8B80-C7618093A528}" type="slidenum">
              <a:rPr lang="en-GB" smtClean="0"/>
              <a:t>21</a:t>
            </a:fld>
            <a:endParaRPr lang="en-GB"/>
          </a:p>
        </p:txBody>
      </p:sp>
    </p:spTree>
    <p:extLst>
      <p:ext uri="{BB962C8B-B14F-4D97-AF65-F5344CB8AC3E}">
        <p14:creationId xmlns:p14="http://schemas.microsoft.com/office/powerpoint/2010/main" val="3636938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Student voice feedback on the new catering provision – last half term a survey was circulated to all students across the school to gather your views and feedback about the new catering provided by Aspens caterers at school.  90 students from Y7-13 responded to this survey.  We would like to take this opportunity this assembly to share the responses and plan of action the Student Leadership Team will take up based on your views.</a:t>
            </a:r>
          </a:p>
          <a:p>
            <a:r>
              <a:rPr lang="en-GB" dirty="0"/>
              <a:t>This slide shows the number of students from each year group who answered and completed the survey – which was sent to all students on class charts.</a:t>
            </a:r>
          </a:p>
          <a:p>
            <a:r>
              <a:rPr lang="en-GB" dirty="0"/>
              <a:t>The majority of students who answered the survey were from Y10 and Y8</a:t>
            </a:r>
          </a:p>
        </p:txBody>
      </p:sp>
      <p:sp>
        <p:nvSpPr>
          <p:cNvPr id="4" name="Slide Number Placeholder 3"/>
          <p:cNvSpPr>
            <a:spLocks noGrp="1"/>
          </p:cNvSpPr>
          <p:nvPr>
            <p:ph type="sldNum" sz="quarter" idx="5"/>
          </p:nvPr>
        </p:nvSpPr>
        <p:spPr/>
        <p:txBody>
          <a:bodyPr/>
          <a:lstStyle/>
          <a:p>
            <a:fld id="{72EE0D08-8119-41B9-8B80-C7618093A528}" type="slidenum">
              <a:rPr lang="en-GB" smtClean="0"/>
              <a:t>3</a:t>
            </a:fld>
            <a:endParaRPr lang="en-GB"/>
          </a:p>
        </p:txBody>
      </p:sp>
    </p:spTree>
    <p:extLst>
      <p:ext uri="{BB962C8B-B14F-4D97-AF65-F5344CB8AC3E}">
        <p14:creationId xmlns:p14="http://schemas.microsoft.com/office/powerpoint/2010/main" val="753218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From the student survey we found out that most students are likely to purchase food from the restaurant or canteen at break time and or both break and lunchtime and that most students who answered the survey purchased a snack followed by a main meal and then a drink. The majority of students who completed the survey felt that it was important the caterers offer healthy foods and over 50% of all students who answered the survey felt that the quality of food purchased in school was fair to excellent.  </a:t>
            </a:r>
          </a:p>
        </p:txBody>
      </p:sp>
      <p:sp>
        <p:nvSpPr>
          <p:cNvPr id="4" name="Slide Number Placeholder 3"/>
          <p:cNvSpPr>
            <a:spLocks noGrp="1"/>
          </p:cNvSpPr>
          <p:nvPr>
            <p:ph type="sldNum" sz="quarter" idx="5"/>
          </p:nvPr>
        </p:nvSpPr>
        <p:spPr/>
        <p:txBody>
          <a:bodyPr/>
          <a:lstStyle/>
          <a:p>
            <a:fld id="{72EE0D08-8119-41B9-8B80-C7618093A528}" type="slidenum">
              <a:rPr lang="en-GB" smtClean="0"/>
              <a:t>4</a:t>
            </a:fld>
            <a:endParaRPr lang="en-GB"/>
          </a:p>
        </p:txBody>
      </p:sp>
    </p:spTree>
    <p:extLst>
      <p:ext uri="{BB962C8B-B14F-4D97-AF65-F5344CB8AC3E}">
        <p14:creationId xmlns:p14="http://schemas.microsoft.com/office/powerpoint/2010/main" val="286487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When asked about your favourite foods served at the canteen these were some of the responses given – shown on this slide.  Pizza is clearly a popular choice with 19% of students answering pizza for this question.  </a:t>
            </a:r>
          </a:p>
        </p:txBody>
      </p:sp>
      <p:sp>
        <p:nvSpPr>
          <p:cNvPr id="4" name="Slide Number Placeholder 3"/>
          <p:cNvSpPr>
            <a:spLocks noGrp="1"/>
          </p:cNvSpPr>
          <p:nvPr>
            <p:ph type="sldNum" sz="quarter" idx="5"/>
          </p:nvPr>
        </p:nvSpPr>
        <p:spPr/>
        <p:txBody>
          <a:bodyPr/>
          <a:lstStyle/>
          <a:p>
            <a:fld id="{72EE0D08-8119-41B9-8B80-C7618093A528}" type="slidenum">
              <a:rPr lang="en-GB" smtClean="0"/>
              <a:t>5</a:t>
            </a:fld>
            <a:endParaRPr lang="en-GB"/>
          </a:p>
        </p:txBody>
      </p:sp>
    </p:spTree>
    <p:extLst>
      <p:ext uri="{BB962C8B-B14F-4D97-AF65-F5344CB8AC3E}">
        <p14:creationId xmlns:p14="http://schemas.microsoft.com/office/powerpoint/2010/main" val="3349996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asked about other healthy foods and drinks you would like to see provided and on the menu and these are some of the answers you gave shown here …</a:t>
            </a:r>
          </a:p>
          <a:p>
            <a:r>
              <a:rPr lang="en-GB" dirty="0"/>
              <a:t>Just over 10% of the answers mentioned that they would like to see smoothie drinks provided as an option.</a:t>
            </a:r>
          </a:p>
          <a:p>
            <a:endParaRPr lang="en-GB" dirty="0"/>
          </a:p>
        </p:txBody>
      </p:sp>
      <p:sp>
        <p:nvSpPr>
          <p:cNvPr id="4" name="Slide Number Placeholder 3"/>
          <p:cNvSpPr>
            <a:spLocks noGrp="1"/>
          </p:cNvSpPr>
          <p:nvPr>
            <p:ph type="sldNum" sz="quarter" idx="5"/>
          </p:nvPr>
        </p:nvSpPr>
        <p:spPr/>
        <p:txBody>
          <a:bodyPr/>
          <a:lstStyle/>
          <a:p>
            <a:fld id="{72EE0D08-8119-41B9-8B80-C7618093A528}" type="slidenum">
              <a:rPr lang="en-GB" smtClean="0"/>
              <a:t>6</a:t>
            </a:fld>
            <a:endParaRPr lang="en-GB"/>
          </a:p>
        </p:txBody>
      </p:sp>
    </p:spTree>
    <p:extLst>
      <p:ext uri="{BB962C8B-B14F-4D97-AF65-F5344CB8AC3E}">
        <p14:creationId xmlns:p14="http://schemas.microsoft.com/office/powerpoint/2010/main" val="4228730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Another question asked respondents to rate the current queuing system and 56% of you rated the current system for queuing as fair to excellent. The survey also asked about any general recommendations or comments to help improve our catering provision and service and some of the responses are shown on this slide.  </a:t>
            </a:r>
          </a:p>
        </p:txBody>
      </p:sp>
      <p:sp>
        <p:nvSpPr>
          <p:cNvPr id="4" name="Slide Number Placeholder 3"/>
          <p:cNvSpPr>
            <a:spLocks noGrp="1"/>
          </p:cNvSpPr>
          <p:nvPr>
            <p:ph type="sldNum" sz="quarter" idx="5"/>
          </p:nvPr>
        </p:nvSpPr>
        <p:spPr/>
        <p:txBody>
          <a:bodyPr/>
          <a:lstStyle/>
          <a:p>
            <a:fld id="{72EE0D08-8119-41B9-8B80-C7618093A528}" type="slidenum">
              <a:rPr lang="en-GB" smtClean="0"/>
              <a:t>7</a:t>
            </a:fld>
            <a:endParaRPr lang="en-GB"/>
          </a:p>
        </p:txBody>
      </p:sp>
    </p:spTree>
    <p:extLst>
      <p:ext uri="{BB962C8B-B14F-4D97-AF65-F5344CB8AC3E}">
        <p14:creationId xmlns:p14="http://schemas.microsoft.com/office/powerpoint/2010/main" val="2521200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 considering the student feedback from the survey we decided it would be important to feedback and share important points in a meeting with the Business Manger (Ms Howard) , the catering manager (Miss Cable) and the manager from Aspens catering services.  This meeting is planned to take place on XXXXXXX.  We will make recommendations and suggestions based on your feedback.  We will be discussing some of the proposals and will ask Aspens to consider the following recommendations:</a:t>
            </a:r>
          </a:p>
          <a:p>
            <a:pPr marL="171450" indent="-171450">
              <a:buFont typeface="Arial" panose="020B0604020202020204" pitchFamily="34" charset="0"/>
              <a:buChar char="•"/>
            </a:pPr>
            <a:r>
              <a:rPr lang="en-GB" dirty="0"/>
              <a:t>Introducing fruit slushies or smoothies</a:t>
            </a:r>
          </a:p>
          <a:p>
            <a:pPr marL="171450" indent="-171450">
              <a:buFont typeface="Arial" panose="020B0604020202020204" pitchFamily="34" charset="0"/>
              <a:buChar char="•"/>
            </a:pPr>
            <a:r>
              <a:rPr lang="en-GB" dirty="0"/>
              <a:t>Offer a selection of halal food for students who wish to purchase this</a:t>
            </a:r>
          </a:p>
          <a:p>
            <a:pPr marL="171450" indent="-171450">
              <a:buFont typeface="Arial" panose="020B0604020202020204" pitchFamily="34" charset="0"/>
              <a:buChar char="•"/>
            </a:pPr>
            <a:r>
              <a:rPr lang="en-GB" dirty="0"/>
              <a:t>Offer a meal deal and special price every so often and ideally once a week on a selection of foods and drinks </a:t>
            </a:r>
          </a:p>
          <a:p>
            <a:pPr marL="171450" indent="-171450">
              <a:buFont typeface="Arial" panose="020B0604020202020204" pitchFamily="34" charset="0"/>
              <a:buChar char="•"/>
            </a:pPr>
            <a:r>
              <a:rPr lang="en-GB" dirty="0"/>
              <a:t>Offer foods unique to certain festivals and celebrations </a:t>
            </a:r>
          </a:p>
          <a:p>
            <a:pPr marL="171450" indent="-171450">
              <a:buFont typeface="Arial" panose="020B0604020202020204" pitchFamily="34" charset="0"/>
              <a:buChar char="•"/>
            </a:pPr>
            <a:r>
              <a:rPr lang="en-GB" dirty="0"/>
              <a:t>Offer hot chocolate as an optional drink</a:t>
            </a:r>
          </a:p>
          <a:p>
            <a:pPr marL="171450" indent="-171450">
              <a:buFont typeface="Arial" panose="020B0604020202020204" pitchFamily="34" charset="0"/>
              <a:buChar char="•"/>
            </a:pPr>
            <a:r>
              <a:rPr lang="en-GB" dirty="0"/>
              <a:t>Offer a variety of fresh fruits and cereals </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In addition to these suggestions – the school has made changes to the queuing system and has changed the rotation for when certain year groups can enter the dining hall to make the system fairer.  The school has also changed the queuing system for the winter months to make sure students are not queuing outside without shelter for longer periods than necessary.  </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r>
              <a:rPr lang="en-GB" dirty="0"/>
              <a:t>As well as meeting with the catering, business and Aspens catering manager we are also considering how the new wellbeing garden (previously the kitchen garden in between the buildings of the H building) can be used as a resource to support students mental health and wellbeing.  If you have any suggestions to make about how we can continue to improve our catering facilities please look out for the next student survey later this year or share your ideas with one of us …   </a:t>
            </a:r>
          </a:p>
        </p:txBody>
      </p:sp>
      <p:sp>
        <p:nvSpPr>
          <p:cNvPr id="4" name="Slide Number Placeholder 3"/>
          <p:cNvSpPr>
            <a:spLocks noGrp="1"/>
          </p:cNvSpPr>
          <p:nvPr>
            <p:ph type="sldNum" sz="quarter" idx="5"/>
          </p:nvPr>
        </p:nvSpPr>
        <p:spPr/>
        <p:txBody>
          <a:bodyPr/>
          <a:lstStyle/>
          <a:p>
            <a:fld id="{72EE0D08-8119-41B9-8B80-C7618093A528}" type="slidenum">
              <a:rPr lang="en-GB" smtClean="0"/>
              <a:t>8</a:t>
            </a:fld>
            <a:endParaRPr lang="en-GB"/>
          </a:p>
        </p:txBody>
      </p:sp>
    </p:spTree>
    <p:extLst>
      <p:ext uri="{BB962C8B-B14F-4D97-AF65-F5344CB8AC3E}">
        <p14:creationId xmlns:p14="http://schemas.microsoft.com/office/powerpoint/2010/main" val="3307509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Bullying is something that 1 in 2 people under 25 will experience in their lifetime, but it is a behaviour that we often find difficult to define. </a:t>
            </a:r>
          </a:p>
          <a:p>
            <a:endParaRPr lang="en-GB" dirty="0">
              <a:effectLst/>
            </a:endParaRPr>
          </a:p>
          <a:p>
            <a:r>
              <a:rPr lang="en-GB" sz="1200" kern="1200" dirty="0">
                <a:solidFill>
                  <a:schemeClr val="tx1"/>
                </a:solidFill>
                <a:effectLst/>
                <a:latin typeface="+mn-lt"/>
                <a:ea typeface="+mn-ea"/>
                <a:cs typeface="+mn-cs"/>
              </a:rPr>
              <a:t>The reason why it’s so hard to pin down and give a clear definition of bullying is because it comes in all shapes, sizes and subtleties, and there are a huge number of misconceptions around it. </a:t>
            </a:r>
          </a:p>
          <a:p>
            <a:endParaRPr lang="en-GB" dirty="0">
              <a:effectLst/>
            </a:endParaRPr>
          </a:p>
          <a:p>
            <a:r>
              <a:rPr lang="en-GB" sz="1200" kern="1200" dirty="0">
                <a:solidFill>
                  <a:schemeClr val="tx1"/>
                </a:solidFill>
                <a:effectLst/>
                <a:latin typeface="+mn-lt"/>
                <a:ea typeface="+mn-ea"/>
                <a:cs typeface="+mn-cs"/>
              </a:rPr>
              <a:t>Many types of bullying such as spreading harmful rumours, online abuse, and subtle bullying within friendships such as manipulation, intimidation and social exclusion, </a:t>
            </a:r>
            <a:endParaRPr lang="en-GB" dirty="0">
              <a:effectLst/>
            </a:endParaRPr>
          </a:p>
          <a:p>
            <a:r>
              <a:rPr lang="en-GB" sz="1200" kern="1200" dirty="0">
                <a:solidFill>
                  <a:schemeClr val="tx1"/>
                </a:solidFill>
                <a:effectLst/>
                <a:latin typeface="+mn-lt"/>
                <a:ea typeface="+mn-ea"/>
                <a:cs typeface="+mn-cs"/>
              </a:rPr>
              <a:t>are dismissed or not seen as bullying behaviour – but they still cause people to feel anxious, hurt, humiliated and intimidated. </a:t>
            </a:r>
          </a:p>
          <a:p>
            <a:endParaRPr lang="en-GB" dirty="0">
              <a:effectLst/>
            </a:endParaRPr>
          </a:p>
          <a:p>
            <a:r>
              <a:rPr lang="en-GB" sz="1200" kern="1200" dirty="0">
                <a:solidFill>
                  <a:schemeClr val="tx1"/>
                </a:solidFill>
                <a:effectLst/>
                <a:latin typeface="+mn-lt"/>
                <a:ea typeface="+mn-ea"/>
                <a:cs typeface="+mn-cs"/>
              </a:rPr>
              <a:t>This week is anti-bullying week, and so we are taking a look at the reasons why people bully, and how we can respond.</a:t>
            </a:r>
            <a:r>
              <a:rPr lang="en-GB" dirty="0"/>
              <a:t>   The theme for this week's anti bullying week is about reaching out and helping others who may be experiencing bullying.</a:t>
            </a:r>
          </a:p>
          <a:p>
            <a:endParaRPr lang="en-GB" dirty="0">
              <a:effectLst/>
              <a:cs typeface="Calibri"/>
            </a:endParaRPr>
          </a:p>
          <a:p>
            <a:r>
              <a:rPr lang="en-GB" dirty="0">
                <a:effectLst/>
                <a:cs typeface="Calibri"/>
              </a:rPr>
              <a:t>Understanding about what bullying is how you can respond to bullying and how you can prevent bullying is an important way you can develop the HT student character traits shown here.  </a:t>
            </a:r>
          </a:p>
          <a:p>
            <a:endParaRPr lang="en-GB" dirty="0">
              <a:effectLst/>
              <a:cs typeface="Calibri"/>
            </a:endParaRPr>
          </a:p>
          <a:p>
            <a:r>
              <a:rPr lang="en-GB" dirty="0">
                <a:effectLst/>
                <a:cs typeface="Calibri"/>
              </a:rPr>
              <a:t>We will be considering the question shown on the next slide …</a:t>
            </a:r>
          </a:p>
          <a:p>
            <a:endParaRPr lang="en-GB" dirty="0"/>
          </a:p>
        </p:txBody>
      </p:sp>
      <p:sp>
        <p:nvSpPr>
          <p:cNvPr id="4" name="Slide Number Placeholder 3"/>
          <p:cNvSpPr>
            <a:spLocks noGrp="1"/>
          </p:cNvSpPr>
          <p:nvPr>
            <p:ph type="sldNum" sz="quarter" idx="5"/>
          </p:nvPr>
        </p:nvSpPr>
        <p:spPr/>
        <p:txBody>
          <a:bodyPr/>
          <a:lstStyle/>
          <a:p>
            <a:fld id="{72EE0D08-8119-41B9-8B80-C7618093A528}" type="slidenum">
              <a:rPr lang="en-GB" smtClean="0"/>
              <a:t>9</a:t>
            </a:fld>
            <a:endParaRPr lang="en-GB"/>
          </a:p>
        </p:txBody>
      </p:sp>
    </p:spTree>
    <p:extLst>
      <p:ext uri="{BB962C8B-B14F-4D97-AF65-F5344CB8AC3E}">
        <p14:creationId xmlns:p14="http://schemas.microsoft.com/office/powerpoint/2010/main" val="224098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er">
    <p:spTree>
      <p:nvGrpSpPr>
        <p:cNvPr id="1" name=""/>
        <p:cNvGrpSpPr/>
        <p:nvPr/>
      </p:nvGrpSpPr>
      <p:grpSpPr>
        <a:xfrm>
          <a:off x="0" y="0"/>
          <a:ext cx="0" cy="0"/>
          <a:chOff x="0" y="0"/>
          <a:chExt cx="0" cy="0"/>
        </a:xfrm>
      </p:grpSpPr>
      <p:sp>
        <p:nvSpPr>
          <p:cNvPr id="10" name="TextBox 9"/>
          <p:cNvSpPr txBox="1"/>
          <p:nvPr userDrawn="1"/>
        </p:nvSpPr>
        <p:spPr>
          <a:xfrm>
            <a:off x="134631" y="180001"/>
            <a:ext cx="2430000" cy="584775"/>
          </a:xfrm>
          <a:prstGeom prst="roundRect">
            <a:avLst>
              <a:gd name="adj" fmla="val 10804"/>
            </a:avLst>
          </a:prstGeom>
          <a:solidFill>
            <a:srgbClr val="981647"/>
          </a:solidFill>
        </p:spPr>
        <p:txBody>
          <a:bodyPr wrap="square" rtlCol="0" anchor="ctr">
            <a:noAutofit/>
          </a:bodyPr>
          <a:lstStyle/>
          <a:p>
            <a:pPr algn="ctr"/>
            <a:r>
              <a:rPr lang="en-GB" sz="3200" b="0" dirty="0">
                <a:solidFill>
                  <a:schemeClr val="bg1"/>
                </a:solidFill>
              </a:rPr>
              <a:t>Starter</a:t>
            </a:r>
          </a:p>
        </p:txBody>
      </p:sp>
    </p:spTree>
    <p:extLst>
      <p:ext uri="{BB962C8B-B14F-4D97-AF65-F5344CB8AC3E}">
        <p14:creationId xmlns:p14="http://schemas.microsoft.com/office/powerpoint/2010/main" val="501871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bjectives &amp; Keywords">
    <p:spTree>
      <p:nvGrpSpPr>
        <p:cNvPr id="1" name=""/>
        <p:cNvGrpSpPr/>
        <p:nvPr/>
      </p:nvGrpSpPr>
      <p:grpSpPr>
        <a:xfrm>
          <a:off x="0" y="0"/>
          <a:ext cx="0" cy="0"/>
          <a:chOff x="0" y="0"/>
          <a:chExt cx="0" cy="0"/>
        </a:xfrm>
      </p:grpSpPr>
      <p:sp>
        <p:nvSpPr>
          <p:cNvPr id="7" name="TextBox 6"/>
          <p:cNvSpPr txBox="1"/>
          <p:nvPr userDrawn="1"/>
        </p:nvSpPr>
        <p:spPr>
          <a:xfrm>
            <a:off x="405000" y="529583"/>
            <a:ext cx="5888084" cy="613053"/>
          </a:xfrm>
          <a:prstGeom prst="round2SameRect">
            <a:avLst/>
          </a:prstGeom>
          <a:solidFill>
            <a:srgbClr val="981647"/>
          </a:solidFill>
          <a:ln>
            <a:solidFill>
              <a:srgbClr val="981647"/>
            </a:solidFill>
          </a:ln>
        </p:spPr>
        <p:txBody>
          <a:bodyPr wrap="square" rtlCol="0" anchor="t">
            <a:spAutoFit/>
          </a:bodyPr>
          <a:lstStyle/>
          <a:p>
            <a:pPr algn="ctr">
              <a:lnSpc>
                <a:spcPct val="100000"/>
              </a:lnSpc>
            </a:pPr>
            <a:r>
              <a:rPr lang="en-GB" sz="3200" u="none" dirty="0">
                <a:solidFill>
                  <a:schemeClr val="bg1"/>
                </a:solidFill>
              </a:rPr>
              <a:t>Learning objectives</a:t>
            </a:r>
            <a:r>
              <a:rPr lang="en-GB" sz="3200" dirty="0">
                <a:solidFill>
                  <a:schemeClr val="bg1"/>
                </a:solidFill>
              </a:rPr>
              <a:t> </a:t>
            </a:r>
          </a:p>
        </p:txBody>
      </p:sp>
      <p:sp>
        <p:nvSpPr>
          <p:cNvPr id="8" name="TextBox 7"/>
          <p:cNvSpPr txBox="1"/>
          <p:nvPr userDrawn="1"/>
        </p:nvSpPr>
        <p:spPr>
          <a:xfrm>
            <a:off x="6642412" y="529583"/>
            <a:ext cx="2096588" cy="613053"/>
          </a:xfrm>
          <a:prstGeom prst="round2SameRect">
            <a:avLst/>
          </a:prstGeom>
          <a:solidFill>
            <a:srgbClr val="981647"/>
          </a:solidFill>
          <a:ln>
            <a:solidFill>
              <a:srgbClr val="981647"/>
            </a:solidFill>
          </a:ln>
        </p:spPr>
        <p:txBody>
          <a:bodyPr wrap="square" rtlCol="0">
            <a:noAutofit/>
          </a:bodyPr>
          <a:lstStyle/>
          <a:p>
            <a:pPr algn="ctr"/>
            <a:r>
              <a:rPr lang="en-GB" sz="3200" b="0" u="none" dirty="0">
                <a:solidFill>
                  <a:schemeClr val="bg1"/>
                </a:solidFill>
              </a:rPr>
              <a:t>Key words</a:t>
            </a:r>
            <a:r>
              <a:rPr lang="en-GB" sz="3200" b="0" u="none" dirty="0">
                <a:solidFill>
                  <a:srgbClr val="FFFFFF"/>
                </a:solidFill>
              </a:rPr>
              <a:t>:</a:t>
            </a:r>
          </a:p>
          <a:p>
            <a:endParaRPr lang="en-GB" sz="3200" dirty="0">
              <a:solidFill>
                <a:srgbClr val="981647"/>
              </a:solidFill>
            </a:endParaRPr>
          </a:p>
          <a:p>
            <a:endParaRPr lang="en-GB" sz="3200" dirty="0">
              <a:solidFill>
                <a:srgbClr val="981647"/>
              </a:solidFill>
            </a:endParaRPr>
          </a:p>
          <a:p>
            <a:endParaRPr lang="en-GB" sz="3200" dirty="0">
              <a:solidFill>
                <a:srgbClr val="981647"/>
              </a:solidFill>
            </a:endParaRPr>
          </a:p>
          <a:p>
            <a:endParaRPr lang="en-GB" sz="3200" dirty="0">
              <a:solidFill>
                <a:srgbClr val="981647"/>
              </a:solidFill>
            </a:endParaRPr>
          </a:p>
          <a:p>
            <a:endParaRPr lang="en-GB" sz="3200" dirty="0">
              <a:solidFill>
                <a:srgbClr val="981647"/>
              </a:solidFill>
            </a:endParaRPr>
          </a:p>
          <a:p>
            <a:endParaRPr lang="en-GB" sz="3200" dirty="0">
              <a:solidFill>
                <a:srgbClr val="981647"/>
              </a:solidFill>
            </a:endParaRPr>
          </a:p>
          <a:p>
            <a:endParaRPr lang="en-GB" sz="3200" dirty="0">
              <a:solidFill>
                <a:srgbClr val="981647"/>
              </a:solidFill>
            </a:endParaRPr>
          </a:p>
          <a:p>
            <a:endParaRPr lang="en-GB" sz="3200" dirty="0">
              <a:solidFill>
                <a:srgbClr val="981647"/>
              </a:solidFill>
            </a:endParaRPr>
          </a:p>
          <a:p>
            <a:endParaRPr lang="en-GB" sz="3200" dirty="0">
              <a:solidFill>
                <a:srgbClr val="981647"/>
              </a:solidFill>
            </a:endParaRPr>
          </a:p>
          <a:p>
            <a:endParaRPr lang="en-GB" sz="3200" dirty="0">
              <a:solidFill>
                <a:srgbClr val="981647"/>
              </a:solidFill>
            </a:endParaRPr>
          </a:p>
          <a:p>
            <a:endParaRPr lang="en-GB" sz="3200" dirty="0">
              <a:solidFill>
                <a:srgbClr val="981647"/>
              </a:solidFill>
            </a:endParaRPr>
          </a:p>
          <a:p>
            <a:endParaRPr lang="en-GB" sz="3200" dirty="0">
              <a:solidFill>
                <a:srgbClr val="981647"/>
              </a:solidFill>
            </a:endParaRPr>
          </a:p>
        </p:txBody>
      </p:sp>
      <p:sp>
        <p:nvSpPr>
          <p:cNvPr id="20" name="Text Placeholder 19"/>
          <p:cNvSpPr>
            <a:spLocks noGrp="1"/>
          </p:cNvSpPr>
          <p:nvPr>
            <p:ph type="body" sz="quarter" idx="12" hasCustomPrompt="1"/>
          </p:nvPr>
        </p:nvSpPr>
        <p:spPr>
          <a:xfrm>
            <a:off x="405000" y="1034428"/>
            <a:ext cx="5888084" cy="2496537"/>
          </a:xfrm>
          <a:prstGeom prst="roundRect">
            <a:avLst>
              <a:gd name="adj" fmla="val 3038"/>
            </a:avLst>
          </a:prstGeom>
          <a:noFill/>
          <a:ln>
            <a:solidFill>
              <a:srgbClr val="981647"/>
            </a:solidFill>
          </a:ln>
        </p:spPr>
        <p:txBody>
          <a:bodyPr>
            <a:normAutofit/>
          </a:bodyPr>
          <a:lstStyle>
            <a:lvl1pPr marL="808038" indent="-711200" defTabSz="893763">
              <a:lnSpc>
                <a:spcPct val="150000"/>
              </a:lnSpc>
              <a:spcBef>
                <a:spcPts val="0"/>
              </a:spcBef>
              <a:buSzPct val="80000"/>
              <a:buFont typeface="Wingdings" panose="05000000000000000000" pitchFamily="2" charset="2"/>
              <a:buChar char="q"/>
              <a:defRPr sz="2800" baseline="0">
                <a:solidFill>
                  <a:srgbClr val="981647"/>
                </a:solidFill>
              </a:defRPr>
            </a:lvl1pPr>
          </a:lstStyle>
          <a:p>
            <a:pPr lvl="0"/>
            <a:r>
              <a:rPr lang="en-US" dirty="0"/>
              <a:t>Click to add learning objective</a:t>
            </a:r>
          </a:p>
        </p:txBody>
      </p:sp>
      <p:sp>
        <p:nvSpPr>
          <p:cNvPr id="22" name="Text Placeholder 21"/>
          <p:cNvSpPr>
            <a:spLocks noGrp="1"/>
          </p:cNvSpPr>
          <p:nvPr>
            <p:ph type="body" sz="quarter" idx="13" hasCustomPrompt="1"/>
          </p:nvPr>
        </p:nvSpPr>
        <p:spPr>
          <a:xfrm>
            <a:off x="6642005" y="1149623"/>
            <a:ext cx="2096691" cy="3709987"/>
          </a:xfrm>
          <a:prstGeom prst="roundRect">
            <a:avLst>
              <a:gd name="adj" fmla="val 2214"/>
            </a:avLst>
          </a:prstGeom>
          <a:noFill/>
          <a:ln>
            <a:solidFill>
              <a:srgbClr val="981647"/>
            </a:solidFill>
          </a:ln>
        </p:spPr>
        <p:txBody>
          <a:bodyPr anchor="t">
            <a:normAutofit/>
          </a:bodyPr>
          <a:lstStyle>
            <a:lvl1pPr marL="0" indent="0" algn="ctr">
              <a:lnSpc>
                <a:spcPct val="150000"/>
              </a:lnSpc>
              <a:spcBef>
                <a:spcPts val="0"/>
              </a:spcBef>
              <a:buFont typeface="Arial" panose="020B0604020202020204" pitchFamily="34" charset="0"/>
              <a:buNone/>
              <a:defRPr sz="2800" baseline="0">
                <a:solidFill>
                  <a:srgbClr val="981647"/>
                </a:solidFill>
              </a:defRPr>
            </a:lvl1pPr>
          </a:lstStyle>
          <a:p>
            <a:pPr lvl="0"/>
            <a:r>
              <a:rPr lang="en-US" dirty="0"/>
              <a:t>Click to add</a:t>
            </a:r>
          </a:p>
        </p:txBody>
      </p:sp>
    </p:spTree>
    <p:extLst>
      <p:ext uri="{BB962C8B-B14F-4D97-AF65-F5344CB8AC3E}">
        <p14:creationId xmlns:p14="http://schemas.microsoft.com/office/powerpoint/2010/main" val="4084729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xplanation">
    <p:spTree>
      <p:nvGrpSpPr>
        <p:cNvPr id="1" name=""/>
        <p:cNvGrpSpPr/>
        <p:nvPr/>
      </p:nvGrpSpPr>
      <p:grpSpPr>
        <a:xfrm>
          <a:off x="0" y="0"/>
          <a:ext cx="0" cy="0"/>
          <a:chOff x="0" y="0"/>
          <a:chExt cx="0" cy="0"/>
        </a:xfrm>
      </p:grpSpPr>
      <p:sp>
        <p:nvSpPr>
          <p:cNvPr id="6" name="TextBox 5"/>
          <p:cNvSpPr txBox="1"/>
          <p:nvPr userDrawn="1"/>
        </p:nvSpPr>
        <p:spPr>
          <a:xfrm>
            <a:off x="134631" y="180001"/>
            <a:ext cx="2430000" cy="584775"/>
          </a:xfrm>
          <a:prstGeom prst="roundRect">
            <a:avLst>
              <a:gd name="adj" fmla="val 10804"/>
            </a:avLst>
          </a:prstGeom>
          <a:solidFill>
            <a:srgbClr val="981647"/>
          </a:solidFill>
        </p:spPr>
        <p:txBody>
          <a:bodyPr wrap="square" rtlCol="0" anchor="ctr">
            <a:noAutofit/>
          </a:bodyPr>
          <a:lstStyle/>
          <a:p>
            <a:pPr algn="ctr"/>
            <a:r>
              <a:rPr lang="en-GB" sz="3200" b="0" dirty="0">
                <a:solidFill>
                  <a:schemeClr val="bg1"/>
                </a:solidFill>
              </a:rPr>
              <a:t>Explanation</a:t>
            </a:r>
          </a:p>
        </p:txBody>
      </p:sp>
    </p:spTree>
    <p:extLst>
      <p:ext uri="{BB962C8B-B14F-4D97-AF65-F5344CB8AC3E}">
        <p14:creationId xmlns:p14="http://schemas.microsoft.com/office/powerpoint/2010/main" val="3903630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ecking Progress">
    <p:spTree>
      <p:nvGrpSpPr>
        <p:cNvPr id="1" name=""/>
        <p:cNvGrpSpPr/>
        <p:nvPr/>
      </p:nvGrpSpPr>
      <p:grpSpPr>
        <a:xfrm>
          <a:off x="0" y="0"/>
          <a:ext cx="0" cy="0"/>
          <a:chOff x="0" y="0"/>
          <a:chExt cx="0" cy="0"/>
        </a:xfrm>
      </p:grpSpPr>
      <p:sp>
        <p:nvSpPr>
          <p:cNvPr id="5" name="TextBox 4"/>
          <p:cNvSpPr txBox="1"/>
          <p:nvPr userDrawn="1"/>
        </p:nvSpPr>
        <p:spPr>
          <a:xfrm>
            <a:off x="134631" y="180001"/>
            <a:ext cx="3283448" cy="595612"/>
          </a:xfrm>
          <a:prstGeom prst="roundRect">
            <a:avLst>
              <a:gd name="adj" fmla="val 10804"/>
            </a:avLst>
          </a:prstGeom>
          <a:solidFill>
            <a:srgbClr val="981647"/>
          </a:solidFill>
        </p:spPr>
        <p:txBody>
          <a:bodyPr wrap="square" rtlCol="0" anchor="ctr">
            <a:noAutofit/>
          </a:bodyPr>
          <a:lstStyle/>
          <a:p>
            <a:pPr algn="ctr"/>
            <a:r>
              <a:rPr lang="en-GB" sz="3200" b="0" dirty="0">
                <a:solidFill>
                  <a:schemeClr val="bg1"/>
                </a:solidFill>
              </a:rPr>
              <a:t>Checking Progress</a:t>
            </a:r>
          </a:p>
        </p:txBody>
      </p:sp>
    </p:spTree>
    <p:extLst>
      <p:ext uri="{BB962C8B-B14F-4D97-AF65-F5344CB8AC3E}">
        <p14:creationId xmlns:p14="http://schemas.microsoft.com/office/powerpoint/2010/main" val="3144273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verybody reads">
    <p:spTree>
      <p:nvGrpSpPr>
        <p:cNvPr id="1" name=""/>
        <p:cNvGrpSpPr/>
        <p:nvPr/>
      </p:nvGrpSpPr>
      <p:grpSpPr>
        <a:xfrm>
          <a:off x="0" y="0"/>
          <a:ext cx="0" cy="0"/>
          <a:chOff x="0" y="0"/>
          <a:chExt cx="0" cy="0"/>
        </a:xfrm>
      </p:grpSpPr>
      <p:grpSp>
        <p:nvGrpSpPr>
          <p:cNvPr id="9" name="Group 8"/>
          <p:cNvGrpSpPr/>
          <p:nvPr userDrawn="1"/>
        </p:nvGrpSpPr>
        <p:grpSpPr>
          <a:xfrm>
            <a:off x="5390708" y="193519"/>
            <a:ext cx="3620487" cy="4524306"/>
            <a:chOff x="7264883" y="832281"/>
            <a:chExt cx="4594255" cy="5130135"/>
          </a:xfrm>
        </p:grpSpPr>
        <p:sp>
          <p:nvSpPr>
            <p:cNvPr id="7" name="TextBox 6"/>
            <p:cNvSpPr txBox="1"/>
            <p:nvPr userDrawn="1"/>
          </p:nvSpPr>
          <p:spPr>
            <a:xfrm>
              <a:off x="7264883" y="832281"/>
              <a:ext cx="4594255" cy="663075"/>
            </a:xfrm>
            <a:prstGeom prst="rect">
              <a:avLst/>
            </a:prstGeom>
            <a:solidFill>
              <a:srgbClr val="981647"/>
            </a:solidFill>
            <a:ln>
              <a:solidFill>
                <a:srgbClr val="981647"/>
              </a:solidFill>
            </a:ln>
          </p:spPr>
          <p:style>
            <a:lnRef idx="1">
              <a:schemeClr val="accent5"/>
            </a:lnRef>
            <a:fillRef idx="2">
              <a:schemeClr val="accent5"/>
            </a:fillRef>
            <a:effectRef idx="1">
              <a:schemeClr val="accent5"/>
            </a:effectRef>
            <a:fontRef idx="minor">
              <a:schemeClr val="dk1"/>
            </a:fontRef>
          </p:style>
          <p:txBody>
            <a:bodyPr wrap="square" lIns="91435" tIns="45718" rIns="91435" bIns="45718">
              <a:spAutoFit/>
            </a:bodyPr>
            <a:lstStyle/>
            <a:p>
              <a:pPr algn="ctr">
                <a:defRPr/>
              </a:pPr>
              <a:r>
                <a:rPr lang="en-GB" sz="3200" b="1" u="none" dirty="0">
                  <a:solidFill>
                    <a:schemeClr val="bg1"/>
                  </a:solidFill>
                  <a:latin typeface="+mn-lt"/>
                </a:rPr>
                <a:t>Rules</a:t>
              </a:r>
            </a:p>
          </p:txBody>
        </p:sp>
        <p:sp>
          <p:nvSpPr>
            <p:cNvPr id="8" name="TextBox 7"/>
            <p:cNvSpPr txBox="1"/>
            <p:nvPr userDrawn="1"/>
          </p:nvSpPr>
          <p:spPr>
            <a:xfrm>
              <a:off x="7264883" y="1495356"/>
              <a:ext cx="4594255" cy="4467060"/>
            </a:xfrm>
            <a:prstGeom prst="rect">
              <a:avLst/>
            </a:prstGeom>
            <a:noFill/>
            <a:ln>
              <a:solidFill>
                <a:srgbClr val="981647"/>
              </a:solidFill>
            </a:ln>
          </p:spPr>
          <p:style>
            <a:lnRef idx="1">
              <a:schemeClr val="accent5"/>
            </a:lnRef>
            <a:fillRef idx="2">
              <a:schemeClr val="accent5"/>
            </a:fillRef>
            <a:effectRef idx="1">
              <a:schemeClr val="accent5"/>
            </a:effectRef>
            <a:fontRef idx="minor">
              <a:schemeClr val="dk1"/>
            </a:fontRef>
          </p:style>
          <p:txBody>
            <a:bodyPr wrap="square" lIns="91435" tIns="45718" rIns="91435" bIns="45718">
              <a:spAutoFit/>
            </a:bodyPr>
            <a:lstStyle/>
            <a:p>
              <a:pPr marL="630238" indent="-447675">
                <a:lnSpc>
                  <a:spcPct val="150000"/>
                </a:lnSpc>
                <a:buFont typeface="Wingdings" panose="05000000000000000000" pitchFamily="2" charset="2"/>
                <a:buChar char="ü"/>
                <a:defRPr/>
              </a:pPr>
              <a:r>
                <a:rPr lang="en-GB" sz="2400" b="1" dirty="0">
                  <a:solidFill>
                    <a:srgbClr val="981647"/>
                  </a:solidFill>
                  <a:latin typeface="+mn-lt"/>
                  <a:cs typeface="Calibri"/>
                </a:rPr>
                <a:t>Everyone is silent.</a:t>
              </a:r>
            </a:p>
            <a:p>
              <a:pPr marL="630238" indent="-447675">
                <a:lnSpc>
                  <a:spcPct val="150000"/>
                </a:lnSpc>
                <a:buFont typeface="Wingdings" panose="05000000000000000000" pitchFamily="2" charset="2"/>
                <a:buChar char="ü"/>
                <a:defRPr/>
              </a:pPr>
              <a:r>
                <a:rPr lang="en-GB" sz="2400" b="1" dirty="0">
                  <a:solidFill>
                    <a:srgbClr val="981647"/>
                  </a:solidFill>
                  <a:latin typeface="+mn-lt"/>
                  <a:cs typeface="Calibri"/>
                </a:rPr>
                <a:t>Everyone is reading.</a:t>
              </a:r>
            </a:p>
            <a:p>
              <a:pPr marL="630238" indent="-447675">
                <a:lnSpc>
                  <a:spcPct val="150000"/>
                </a:lnSpc>
                <a:buFont typeface="Wingdings" panose="05000000000000000000" pitchFamily="2" charset="2"/>
                <a:buChar char="ü"/>
                <a:defRPr/>
              </a:pPr>
              <a:r>
                <a:rPr lang="en-GB" sz="2400" b="1" dirty="0">
                  <a:solidFill>
                    <a:srgbClr val="981647"/>
                  </a:solidFill>
                  <a:latin typeface="+mn-lt"/>
                  <a:cs typeface="Calibri"/>
                </a:rPr>
                <a:t>Everyone notes down new/ unfamiliar words.</a:t>
              </a:r>
            </a:p>
            <a:p>
              <a:pPr marL="630238" indent="-447675">
                <a:lnSpc>
                  <a:spcPct val="150000"/>
                </a:lnSpc>
                <a:buFont typeface="Wingdings" panose="05000000000000000000" pitchFamily="2" charset="2"/>
                <a:buChar char="ü"/>
                <a:defRPr/>
              </a:pPr>
              <a:r>
                <a:rPr lang="en-GB" sz="2400" b="1" dirty="0">
                  <a:solidFill>
                    <a:srgbClr val="981647"/>
                  </a:solidFill>
                  <a:latin typeface="+mn-lt"/>
                  <a:cs typeface="Calibri"/>
                </a:rPr>
                <a:t>Everyone tries </a:t>
              </a:r>
              <a:r>
                <a:rPr lang="en-GB" sz="2400" b="1" u="sng" dirty="0">
                  <a:solidFill>
                    <a:srgbClr val="981647"/>
                  </a:solidFill>
                  <a:latin typeface="+mn-lt"/>
                  <a:cs typeface="Calibri"/>
                </a:rPr>
                <a:t>without help</a:t>
              </a:r>
              <a:r>
                <a:rPr lang="en-GB" sz="2400" b="1" dirty="0">
                  <a:solidFill>
                    <a:srgbClr val="981647"/>
                  </a:solidFill>
                  <a:latin typeface="+mn-lt"/>
                  <a:cs typeface="Calibri"/>
                </a:rPr>
                <a:t>.</a:t>
              </a:r>
            </a:p>
          </p:txBody>
        </p:sp>
      </p:grpSp>
      <p:sp>
        <p:nvSpPr>
          <p:cNvPr id="11" name="TextBox 10"/>
          <p:cNvSpPr txBox="1"/>
          <p:nvPr userDrawn="1"/>
        </p:nvSpPr>
        <p:spPr>
          <a:xfrm>
            <a:off x="134630" y="180001"/>
            <a:ext cx="3181161" cy="570043"/>
          </a:xfrm>
          <a:prstGeom prst="roundRect">
            <a:avLst>
              <a:gd name="adj" fmla="val 10804"/>
            </a:avLst>
          </a:prstGeom>
          <a:solidFill>
            <a:srgbClr val="981647"/>
          </a:solidFill>
        </p:spPr>
        <p:txBody>
          <a:bodyPr wrap="square" rtlCol="0" anchor="ctr">
            <a:noAutofit/>
          </a:bodyPr>
          <a:lstStyle/>
          <a:p>
            <a:pPr algn="ctr"/>
            <a:r>
              <a:rPr lang="en-GB" sz="3200" b="0" dirty="0">
                <a:solidFill>
                  <a:schemeClr val="bg1"/>
                </a:solidFill>
              </a:rPr>
              <a:t>Everybody reads</a:t>
            </a:r>
          </a:p>
        </p:txBody>
      </p:sp>
    </p:spTree>
    <p:extLst>
      <p:ext uri="{BB962C8B-B14F-4D97-AF65-F5344CB8AC3E}">
        <p14:creationId xmlns:p14="http://schemas.microsoft.com/office/powerpoint/2010/main" val="2663118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omework">
    <p:spTree>
      <p:nvGrpSpPr>
        <p:cNvPr id="1" name=""/>
        <p:cNvGrpSpPr/>
        <p:nvPr/>
      </p:nvGrpSpPr>
      <p:grpSpPr>
        <a:xfrm>
          <a:off x="0" y="0"/>
          <a:ext cx="0" cy="0"/>
          <a:chOff x="0" y="0"/>
          <a:chExt cx="0" cy="0"/>
        </a:xfrm>
      </p:grpSpPr>
      <p:sp>
        <p:nvSpPr>
          <p:cNvPr id="5" name="TextBox 4"/>
          <p:cNvSpPr txBox="1"/>
          <p:nvPr userDrawn="1"/>
        </p:nvSpPr>
        <p:spPr>
          <a:xfrm>
            <a:off x="134631" y="180001"/>
            <a:ext cx="2430000" cy="584775"/>
          </a:xfrm>
          <a:prstGeom prst="roundRect">
            <a:avLst>
              <a:gd name="adj" fmla="val 10804"/>
            </a:avLst>
          </a:prstGeom>
          <a:solidFill>
            <a:srgbClr val="981647"/>
          </a:solidFill>
        </p:spPr>
        <p:txBody>
          <a:bodyPr wrap="square" rtlCol="0" anchor="ctr">
            <a:noAutofit/>
          </a:bodyPr>
          <a:lstStyle/>
          <a:p>
            <a:pPr algn="ctr"/>
            <a:r>
              <a:rPr lang="en-GB" sz="3200" b="0" dirty="0">
                <a:solidFill>
                  <a:schemeClr val="bg1"/>
                </a:solidFill>
              </a:rPr>
              <a:t>Homework</a:t>
            </a:r>
          </a:p>
        </p:txBody>
      </p:sp>
    </p:spTree>
    <p:extLst>
      <p:ext uri="{BB962C8B-B14F-4D97-AF65-F5344CB8AC3E}">
        <p14:creationId xmlns:p14="http://schemas.microsoft.com/office/powerpoint/2010/main" val="2684709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nd &amp; send">
    <p:spTree>
      <p:nvGrpSpPr>
        <p:cNvPr id="1" name=""/>
        <p:cNvGrpSpPr/>
        <p:nvPr/>
      </p:nvGrpSpPr>
      <p:grpSpPr>
        <a:xfrm>
          <a:off x="0" y="0"/>
          <a:ext cx="0" cy="0"/>
          <a:chOff x="0" y="0"/>
          <a:chExt cx="0" cy="0"/>
        </a:xfrm>
      </p:grpSpPr>
      <p:grpSp>
        <p:nvGrpSpPr>
          <p:cNvPr id="5" name="Group 4"/>
          <p:cNvGrpSpPr/>
          <p:nvPr userDrawn="1"/>
        </p:nvGrpSpPr>
        <p:grpSpPr>
          <a:xfrm>
            <a:off x="5680816" y="184997"/>
            <a:ext cx="3279236" cy="4538495"/>
            <a:chOff x="7228776" y="832281"/>
            <a:chExt cx="4630362" cy="5146222"/>
          </a:xfrm>
        </p:grpSpPr>
        <p:sp>
          <p:nvSpPr>
            <p:cNvPr id="7" name="TextBox 6"/>
            <p:cNvSpPr txBox="1"/>
            <p:nvPr userDrawn="1"/>
          </p:nvSpPr>
          <p:spPr>
            <a:xfrm>
              <a:off x="7264883" y="832281"/>
              <a:ext cx="4594255" cy="663075"/>
            </a:xfrm>
            <a:prstGeom prst="rect">
              <a:avLst/>
            </a:prstGeom>
            <a:solidFill>
              <a:srgbClr val="981647"/>
            </a:solidFill>
            <a:ln>
              <a:solidFill>
                <a:srgbClr val="981647"/>
              </a:solidFill>
            </a:ln>
          </p:spPr>
          <p:style>
            <a:lnRef idx="1">
              <a:schemeClr val="accent5"/>
            </a:lnRef>
            <a:fillRef idx="2">
              <a:schemeClr val="accent5"/>
            </a:fillRef>
            <a:effectRef idx="1">
              <a:schemeClr val="accent5"/>
            </a:effectRef>
            <a:fontRef idx="minor">
              <a:schemeClr val="dk1"/>
            </a:fontRef>
          </p:style>
          <p:txBody>
            <a:bodyPr wrap="square" lIns="91435" tIns="45718" rIns="91435" bIns="45718">
              <a:spAutoFit/>
            </a:bodyPr>
            <a:lstStyle/>
            <a:p>
              <a:pPr algn="ctr">
                <a:defRPr/>
              </a:pPr>
              <a:r>
                <a:rPr lang="en-GB" sz="3200" b="1" u="none" dirty="0">
                  <a:solidFill>
                    <a:schemeClr val="bg1"/>
                  </a:solidFill>
                  <a:latin typeface="+mn-lt"/>
                </a:rPr>
                <a:t>Expectations</a:t>
              </a:r>
            </a:p>
          </p:txBody>
        </p:sp>
        <p:sp>
          <p:nvSpPr>
            <p:cNvPr id="8" name="TextBox 7"/>
            <p:cNvSpPr txBox="1"/>
            <p:nvPr userDrawn="1"/>
          </p:nvSpPr>
          <p:spPr>
            <a:xfrm>
              <a:off x="7228776" y="2139625"/>
              <a:ext cx="4594255" cy="3838878"/>
            </a:xfrm>
            <a:prstGeom prst="rect">
              <a:avLst/>
            </a:prstGeom>
            <a:noFill/>
            <a:ln>
              <a:solidFill>
                <a:srgbClr val="981647"/>
              </a:solidFill>
            </a:ln>
          </p:spPr>
          <p:style>
            <a:lnRef idx="1">
              <a:schemeClr val="accent5"/>
            </a:lnRef>
            <a:fillRef idx="2">
              <a:schemeClr val="accent5"/>
            </a:fillRef>
            <a:effectRef idx="1">
              <a:schemeClr val="accent5"/>
            </a:effectRef>
            <a:fontRef idx="minor">
              <a:schemeClr val="dk1"/>
            </a:fontRef>
          </p:style>
          <p:txBody>
            <a:bodyPr wrap="square" lIns="91435" tIns="45718" rIns="91435" bIns="45718" anchor="ctr">
              <a:spAutoFit/>
            </a:bodyPr>
            <a:lstStyle/>
            <a:p>
              <a:pPr marL="639763" indent="-457200" algn="l">
                <a:lnSpc>
                  <a:spcPct val="150000"/>
                </a:lnSpc>
                <a:buFont typeface="Wingdings" panose="05000000000000000000" pitchFamily="2" charset="2"/>
                <a:buChar char="ü"/>
                <a:defRPr/>
              </a:pPr>
              <a:r>
                <a:rPr lang="en-GB" sz="2400" b="1" dirty="0">
                  <a:solidFill>
                    <a:srgbClr val="981647"/>
                  </a:solidFill>
                  <a:latin typeface="+mn-lt"/>
                  <a:cs typeface="Calibri" panose="020F0502020204030204" pitchFamily="34" charset="0"/>
                </a:rPr>
                <a:t>All equipment away</a:t>
              </a:r>
            </a:p>
            <a:p>
              <a:pPr marL="639763" indent="-457200" algn="l">
                <a:lnSpc>
                  <a:spcPct val="150000"/>
                </a:lnSpc>
                <a:buFont typeface="Wingdings" panose="05000000000000000000" pitchFamily="2" charset="2"/>
                <a:buChar char="ü"/>
                <a:defRPr/>
              </a:pPr>
              <a:r>
                <a:rPr lang="en-GB" sz="2400" b="1" dirty="0">
                  <a:solidFill>
                    <a:srgbClr val="981647"/>
                  </a:solidFill>
                  <a:latin typeface="+mn-lt"/>
                  <a:cs typeface="Calibri" panose="020F0502020204030204" pitchFamily="34" charset="0"/>
                </a:rPr>
                <a:t>All rubbish in the bin </a:t>
              </a:r>
            </a:p>
            <a:p>
              <a:pPr marL="639763" indent="-457200" algn="l">
                <a:lnSpc>
                  <a:spcPct val="150000"/>
                </a:lnSpc>
                <a:buFont typeface="Wingdings" panose="05000000000000000000" pitchFamily="2" charset="2"/>
                <a:buChar char="ü"/>
                <a:defRPr/>
              </a:pPr>
              <a:r>
                <a:rPr lang="en-GB" sz="2400" b="1" dirty="0">
                  <a:solidFill>
                    <a:srgbClr val="981647"/>
                  </a:solidFill>
                  <a:latin typeface="+mn-lt"/>
                  <a:cs typeface="Calibri" panose="020F0502020204030204" pitchFamily="34" charset="0"/>
                </a:rPr>
                <a:t>Everybody leaves in a calm manner. </a:t>
              </a:r>
            </a:p>
          </p:txBody>
        </p:sp>
      </p:grpSp>
      <p:sp>
        <p:nvSpPr>
          <p:cNvPr id="9" name="TextBox 8"/>
          <p:cNvSpPr txBox="1"/>
          <p:nvPr userDrawn="1"/>
        </p:nvSpPr>
        <p:spPr>
          <a:xfrm>
            <a:off x="134631" y="180001"/>
            <a:ext cx="2430000" cy="584775"/>
          </a:xfrm>
          <a:prstGeom prst="roundRect">
            <a:avLst>
              <a:gd name="adj" fmla="val 10804"/>
            </a:avLst>
          </a:prstGeom>
          <a:solidFill>
            <a:srgbClr val="981647"/>
          </a:solidFill>
        </p:spPr>
        <p:txBody>
          <a:bodyPr wrap="square" rtlCol="0" anchor="ctr">
            <a:noAutofit/>
          </a:bodyPr>
          <a:lstStyle/>
          <a:p>
            <a:pPr algn="ctr"/>
            <a:r>
              <a:rPr lang="en-GB" sz="3200" b="0" dirty="0">
                <a:solidFill>
                  <a:schemeClr val="bg1"/>
                </a:solidFill>
              </a:rPr>
              <a:t>End &amp; send</a:t>
            </a:r>
          </a:p>
        </p:txBody>
      </p:sp>
    </p:spTree>
    <p:extLst>
      <p:ext uri="{BB962C8B-B14F-4D97-AF65-F5344CB8AC3E}">
        <p14:creationId xmlns:p14="http://schemas.microsoft.com/office/powerpoint/2010/main" val="343538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94889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CCFF"/>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A58EC2-9EE0-48F0-BC9C-26F55ECACD09}" type="datetimeFigureOut">
              <a:rPr lang="en-GB" smtClean="0"/>
              <a:t>18/11/2022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9E135-D06A-47AC-A21D-5F0E8AB44E98}" type="slidenum">
              <a:rPr lang="en-GB" smtClean="0"/>
              <a:t>‹#›</a:t>
            </a:fld>
            <a:endParaRPr lang="en-GB"/>
          </a:p>
        </p:txBody>
      </p:sp>
      <p:grpSp>
        <p:nvGrpSpPr>
          <p:cNvPr id="11" name="Group 10"/>
          <p:cNvGrpSpPr/>
          <p:nvPr userDrawn="1"/>
        </p:nvGrpSpPr>
        <p:grpSpPr>
          <a:xfrm>
            <a:off x="0" y="5378244"/>
            <a:ext cx="9144001" cy="1299757"/>
            <a:chOff x="390564" y="5192031"/>
            <a:chExt cx="12192001" cy="1299757"/>
          </a:xfrm>
        </p:grpSpPr>
        <p:pic>
          <p:nvPicPr>
            <p:cNvPr id="7" name="Picture 3"/>
            <p:cNvPicPr>
              <a:picLocks noChangeAspect="1" noChangeArrowheads="1"/>
            </p:cNvPicPr>
            <p:nvPr userDrawn="1"/>
          </p:nvPicPr>
          <p:blipFill rotWithShape="1">
            <a:blip r:embed="rId10">
              <a:extLst>
                <a:ext uri="{28A0092B-C50C-407E-A947-70E740481C1C}">
                  <a14:useLocalDpi xmlns:a14="http://schemas.microsoft.com/office/drawing/2010/main" val="0"/>
                </a:ext>
              </a:extLst>
            </a:blip>
            <a:srcRect t="1298" r="89228"/>
            <a:stretch/>
          </p:blipFill>
          <p:spPr bwMode="auto">
            <a:xfrm>
              <a:off x="390564" y="5192035"/>
              <a:ext cx="1320670" cy="129975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TextBox 7"/>
            <p:cNvSpPr txBox="1"/>
            <p:nvPr userDrawn="1"/>
          </p:nvSpPr>
          <p:spPr>
            <a:xfrm>
              <a:off x="1711234" y="5653696"/>
              <a:ext cx="10871331" cy="838091"/>
            </a:xfrm>
            <a:prstGeom prst="rect">
              <a:avLst/>
            </a:prstGeom>
            <a:solidFill>
              <a:srgbClr val="981647"/>
            </a:solidFill>
          </p:spPr>
          <p:txBody>
            <a:bodyPr wrap="square" rtlCol="0">
              <a:normAutofit/>
            </a:bodyPr>
            <a:lstStyle/>
            <a:p>
              <a:pPr marL="800100" lvl="1" indent="-342900">
                <a:buSzPct val="90000"/>
                <a:buFont typeface="Wingdings" panose="05000000000000000000" pitchFamily="2" charset="2"/>
                <a:buChar char="q"/>
              </a:pPr>
              <a:r>
                <a:rPr lang="en-GB" sz="2400" dirty="0">
                  <a:solidFill>
                    <a:schemeClr val="bg1"/>
                  </a:solidFill>
                </a:rPr>
                <a:t>Who are the Student Leadership Group?</a:t>
              </a:r>
            </a:p>
            <a:p>
              <a:pPr marL="800100" lvl="1" indent="-342900">
                <a:buSzPct val="90000"/>
                <a:buFont typeface="Wingdings" panose="05000000000000000000" pitchFamily="2" charset="2"/>
                <a:buChar char="q"/>
              </a:pPr>
              <a:r>
                <a:rPr lang="en-GB" sz="2400" dirty="0">
                  <a:solidFill>
                    <a:schemeClr val="bg1"/>
                  </a:solidFill>
                </a:rPr>
                <a:t>Anti-Bullying Week: Reach Out</a:t>
              </a:r>
            </a:p>
          </p:txBody>
        </p:sp>
        <p:sp>
          <p:nvSpPr>
            <p:cNvPr id="10" name="Rectangle 9"/>
            <p:cNvSpPr/>
            <p:nvPr userDrawn="1"/>
          </p:nvSpPr>
          <p:spPr>
            <a:xfrm>
              <a:off x="1711233" y="5192031"/>
              <a:ext cx="10871331" cy="461665"/>
            </a:xfrm>
            <a:prstGeom prst="rect">
              <a:avLst/>
            </a:prstGeom>
            <a:solidFill>
              <a:srgbClr val="981647"/>
            </a:solidFill>
          </p:spPr>
          <p:txBody>
            <a:bodyPr wrap="square" rtlCol="0">
              <a:noAutofit/>
            </a:bodyPr>
            <a:lstStyle/>
            <a:p>
              <a:pPr lvl="0"/>
              <a:r>
                <a:rPr lang="en-GB" sz="2400" dirty="0">
                  <a:solidFill>
                    <a:schemeClr val="bg1"/>
                  </a:solidFill>
                </a:rPr>
                <a:t>Learning objectives:</a:t>
              </a:r>
            </a:p>
          </p:txBody>
        </p:sp>
      </p:grpSp>
    </p:spTree>
    <p:extLst>
      <p:ext uri="{BB962C8B-B14F-4D97-AF65-F5344CB8AC3E}">
        <p14:creationId xmlns:p14="http://schemas.microsoft.com/office/powerpoint/2010/main" val="1697803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7" r:id="rId6"/>
    <p:sldLayoutId id="2147483656" r:id="rId7"/>
    <p:sldLayoutId id="2147483658"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21.png"/></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25.png"/></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25.png"/></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2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video" Target="https://www.youtube.com/embed/0Rgfh073BxM" TargetMode="External"/><Relationship Id="rId5" Type="http://schemas.openxmlformats.org/officeDocument/2006/relationships/image" Target="../media/image28.jpeg"/><Relationship Id="rId4" Type="http://schemas.openxmlformats.org/officeDocument/2006/relationships/image" Target="../media/image25.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DF5AEB-8770-4CE3-AA2D-D90BF9B4306E}"/>
              </a:ext>
            </a:extLst>
          </p:cNvPr>
          <p:cNvSpPr txBox="1"/>
          <p:nvPr/>
        </p:nvSpPr>
        <p:spPr>
          <a:xfrm>
            <a:off x="406400" y="118869"/>
            <a:ext cx="7505700" cy="523220"/>
          </a:xfrm>
          <a:prstGeom prst="rect">
            <a:avLst/>
          </a:prstGeom>
          <a:noFill/>
        </p:spPr>
        <p:txBody>
          <a:bodyPr wrap="square" rtlCol="0">
            <a:spAutoFit/>
          </a:bodyPr>
          <a:lstStyle/>
          <a:p>
            <a:r>
              <a:rPr lang="en-GB" sz="2800" b="1" dirty="0"/>
              <a:t>Who are the Student Leadership Group at HT? </a:t>
            </a:r>
          </a:p>
        </p:txBody>
      </p:sp>
      <p:pic>
        <p:nvPicPr>
          <p:cNvPr id="3" name="Picture 2">
            <a:extLst>
              <a:ext uri="{FF2B5EF4-FFF2-40B4-BE49-F238E27FC236}">
                <a16:creationId xmlns:a16="http://schemas.microsoft.com/office/drawing/2014/main" id="{C58BC47A-CA23-4AE1-8F25-C6EDF2AC0F2A}"/>
              </a:ext>
            </a:extLst>
          </p:cNvPr>
          <p:cNvPicPr>
            <a:picLocks noChangeAspect="1"/>
          </p:cNvPicPr>
          <p:nvPr/>
        </p:nvPicPr>
        <p:blipFill>
          <a:blip r:embed="rId3"/>
          <a:stretch>
            <a:fillRect/>
          </a:stretch>
        </p:blipFill>
        <p:spPr>
          <a:xfrm>
            <a:off x="520700" y="693440"/>
            <a:ext cx="965200" cy="1208802"/>
          </a:xfrm>
          <a:prstGeom prst="rect">
            <a:avLst/>
          </a:prstGeom>
        </p:spPr>
        <p:style>
          <a:lnRef idx="2">
            <a:schemeClr val="dk1"/>
          </a:lnRef>
          <a:fillRef idx="1">
            <a:schemeClr val="lt1"/>
          </a:fillRef>
          <a:effectRef idx="0">
            <a:schemeClr val="dk1"/>
          </a:effectRef>
          <a:fontRef idx="minor">
            <a:schemeClr val="dk1"/>
          </a:fontRef>
        </p:style>
      </p:pic>
      <p:pic>
        <p:nvPicPr>
          <p:cNvPr id="4" name="Picture 3">
            <a:extLst>
              <a:ext uri="{FF2B5EF4-FFF2-40B4-BE49-F238E27FC236}">
                <a16:creationId xmlns:a16="http://schemas.microsoft.com/office/drawing/2014/main" id="{A325EA54-D5E6-491C-83B3-F334D8FEBD59}"/>
              </a:ext>
            </a:extLst>
          </p:cNvPr>
          <p:cNvPicPr>
            <a:picLocks noChangeAspect="1"/>
          </p:cNvPicPr>
          <p:nvPr/>
        </p:nvPicPr>
        <p:blipFill>
          <a:blip r:embed="rId4"/>
          <a:stretch>
            <a:fillRect/>
          </a:stretch>
        </p:blipFill>
        <p:spPr>
          <a:xfrm>
            <a:off x="1998662" y="693439"/>
            <a:ext cx="965200" cy="1208803"/>
          </a:xfrm>
          <a:prstGeom prst="rect">
            <a:avLst/>
          </a:prstGeom>
        </p:spPr>
        <p:style>
          <a:lnRef idx="2">
            <a:schemeClr val="dk1"/>
          </a:lnRef>
          <a:fillRef idx="1">
            <a:schemeClr val="lt1"/>
          </a:fillRef>
          <a:effectRef idx="0">
            <a:schemeClr val="dk1"/>
          </a:effectRef>
          <a:fontRef idx="minor">
            <a:schemeClr val="dk1"/>
          </a:fontRef>
        </p:style>
      </p:pic>
      <p:pic>
        <p:nvPicPr>
          <p:cNvPr id="5" name="Picture 4">
            <a:extLst>
              <a:ext uri="{FF2B5EF4-FFF2-40B4-BE49-F238E27FC236}">
                <a16:creationId xmlns:a16="http://schemas.microsoft.com/office/drawing/2014/main" id="{614FC401-E94A-4B1C-B2E9-0C7D600279C7}"/>
              </a:ext>
            </a:extLst>
          </p:cNvPr>
          <p:cNvPicPr>
            <a:picLocks noChangeAspect="1"/>
          </p:cNvPicPr>
          <p:nvPr/>
        </p:nvPicPr>
        <p:blipFill>
          <a:blip r:embed="rId5"/>
          <a:stretch>
            <a:fillRect/>
          </a:stretch>
        </p:blipFill>
        <p:spPr>
          <a:xfrm>
            <a:off x="562767" y="2273401"/>
            <a:ext cx="923133" cy="1155599"/>
          </a:xfrm>
          <a:prstGeom prst="rect">
            <a:avLst/>
          </a:prstGeom>
        </p:spPr>
        <p:style>
          <a:lnRef idx="2">
            <a:schemeClr val="dk1"/>
          </a:lnRef>
          <a:fillRef idx="1">
            <a:schemeClr val="lt1"/>
          </a:fillRef>
          <a:effectRef idx="0">
            <a:schemeClr val="dk1"/>
          </a:effectRef>
          <a:fontRef idx="minor">
            <a:schemeClr val="dk1"/>
          </a:fontRef>
        </p:style>
      </p:pic>
      <p:pic>
        <p:nvPicPr>
          <p:cNvPr id="6" name="Picture 5">
            <a:extLst>
              <a:ext uri="{FF2B5EF4-FFF2-40B4-BE49-F238E27FC236}">
                <a16:creationId xmlns:a16="http://schemas.microsoft.com/office/drawing/2014/main" id="{1296D638-C692-4223-9BBB-E9451CD8414D}"/>
              </a:ext>
            </a:extLst>
          </p:cNvPr>
          <p:cNvPicPr>
            <a:picLocks noChangeAspect="1"/>
          </p:cNvPicPr>
          <p:nvPr/>
        </p:nvPicPr>
        <p:blipFill>
          <a:blip r:embed="rId6"/>
          <a:stretch>
            <a:fillRect/>
          </a:stretch>
        </p:blipFill>
        <p:spPr>
          <a:xfrm>
            <a:off x="2040728" y="2271868"/>
            <a:ext cx="923134" cy="1210445"/>
          </a:xfrm>
          <a:prstGeom prst="rect">
            <a:avLst/>
          </a:prstGeom>
        </p:spPr>
        <p:style>
          <a:lnRef idx="2">
            <a:schemeClr val="dk1"/>
          </a:lnRef>
          <a:fillRef idx="1">
            <a:schemeClr val="lt1"/>
          </a:fillRef>
          <a:effectRef idx="0">
            <a:schemeClr val="dk1"/>
          </a:effectRef>
          <a:fontRef idx="minor">
            <a:schemeClr val="dk1"/>
          </a:fontRef>
        </p:style>
      </p:pic>
      <p:pic>
        <p:nvPicPr>
          <p:cNvPr id="8" name="Picture 7">
            <a:extLst>
              <a:ext uri="{FF2B5EF4-FFF2-40B4-BE49-F238E27FC236}">
                <a16:creationId xmlns:a16="http://schemas.microsoft.com/office/drawing/2014/main" id="{3304010E-1AD8-499B-B2E4-30FFC1B7A305}"/>
              </a:ext>
            </a:extLst>
          </p:cNvPr>
          <p:cNvPicPr>
            <a:picLocks noChangeAspect="1"/>
          </p:cNvPicPr>
          <p:nvPr/>
        </p:nvPicPr>
        <p:blipFill>
          <a:blip r:embed="rId7"/>
          <a:stretch>
            <a:fillRect/>
          </a:stretch>
        </p:blipFill>
        <p:spPr>
          <a:xfrm>
            <a:off x="1998662" y="3800160"/>
            <a:ext cx="965200" cy="1155600"/>
          </a:xfrm>
          <a:prstGeom prst="rect">
            <a:avLst/>
          </a:prstGeom>
        </p:spPr>
        <p:style>
          <a:lnRef idx="2">
            <a:schemeClr val="dk1"/>
          </a:lnRef>
          <a:fillRef idx="1">
            <a:schemeClr val="lt1"/>
          </a:fillRef>
          <a:effectRef idx="0">
            <a:schemeClr val="dk1"/>
          </a:effectRef>
          <a:fontRef idx="minor">
            <a:schemeClr val="dk1"/>
          </a:fontRef>
        </p:style>
      </p:pic>
      <p:pic>
        <p:nvPicPr>
          <p:cNvPr id="9" name="Picture 8">
            <a:extLst>
              <a:ext uri="{FF2B5EF4-FFF2-40B4-BE49-F238E27FC236}">
                <a16:creationId xmlns:a16="http://schemas.microsoft.com/office/drawing/2014/main" id="{60DB8BDA-7A0D-4BF2-8655-1243119ACB20}"/>
              </a:ext>
            </a:extLst>
          </p:cNvPr>
          <p:cNvPicPr>
            <a:picLocks noChangeAspect="1"/>
          </p:cNvPicPr>
          <p:nvPr/>
        </p:nvPicPr>
        <p:blipFill>
          <a:blip r:embed="rId8"/>
          <a:stretch>
            <a:fillRect/>
          </a:stretch>
        </p:blipFill>
        <p:spPr>
          <a:xfrm>
            <a:off x="565119" y="3772737"/>
            <a:ext cx="965200" cy="1210445"/>
          </a:xfrm>
          <a:prstGeom prst="rect">
            <a:avLst/>
          </a:prstGeom>
        </p:spPr>
        <p:style>
          <a:lnRef idx="2">
            <a:schemeClr val="dk1"/>
          </a:lnRef>
          <a:fillRef idx="1">
            <a:schemeClr val="lt1"/>
          </a:fillRef>
          <a:effectRef idx="0">
            <a:schemeClr val="dk1"/>
          </a:effectRef>
          <a:fontRef idx="minor">
            <a:schemeClr val="dk1"/>
          </a:fontRef>
        </p:style>
      </p:pic>
      <p:pic>
        <p:nvPicPr>
          <p:cNvPr id="10" name="Picture 9">
            <a:extLst>
              <a:ext uri="{FF2B5EF4-FFF2-40B4-BE49-F238E27FC236}">
                <a16:creationId xmlns:a16="http://schemas.microsoft.com/office/drawing/2014/main" id="{F932A583-7E08-4E2D-BFC8-E8561FA4D785}"/>
              </a:ext>
            </a:extLst>
          </p:cNvPr>
          <p:cNvPicPr>
            <a:picLocks noChangeAspect="1"/>
          </p:cNvPicPr>
          <p:nvPr/>
        </p:nvPicPr>
        <p:blipFill>
          <a:blip r:embed="rId9"/>
          <a:stretch>
            <a:fillRect/>
          </a:stretch>
        </p:blipFill>
        <p:spPr>
          <a:xfrm>
            <a:off x="3497657" y="3772737"/>
            <a:ext cx="923134" cy="1210445"/>
          </a:xfrm>
          <a:prstGeom prst="rect">
            <a:avLst/>
          </a:prstGeom>
        </p:spPr>
        <p:style>
          <a:lnRef idx="2">
            <a:schemeClr val="dk1"/>
          </a:lnRef>
          <a:fillRef idx="1">
            <a:schemeClr val="lt1"/>
          </a:fillRef>
          <a:effectRef idx="0">
            <a:schemeClr val="dk1"/>
          </a:effectRef>
          <a:fontRef idx="minor">
            <a:schemeClr val="dk1"/>
          </a:fontRef>
        </p:style>
      </p:pic>
      <p:sp>
        <p:nvSpPr>
          <p:cNvPr id="12" name="TextBox 11">
            <a:extLst>
              <a:ext uri="{FF2B5EF4-FFF2-40B4-BE49-F238E27FC236}">
                <a16:creationId xmlns:a16="http://schemas.microsoft.com/office/drawing/2014/main" id="{06EF5E49-2AD2-4F1E-8CD4-A578862FA621}"/>
              </a:ext>
            </a:extLst>
          </p:cNvPr>
          <p:cNvSpPr txBox="1"/>
          <p:nvPr/>
        </p:nvSpPr>
        <p:spPr>
          <a:xfrm>
            <a:off x="5253038" y="834735"/>
            <a:ext cx="3467100" cy="1200329"/>
          </a:xfrm>
          <a:prstGeom prst="rect">
            <a:avLst/>
          </a:prstGeom>
          <a:noFill/>
        </p:spPr>
        <p:txBody>
          <a:bodyPr wrap="square" rtlCol="0">
            <a:spAutoFit/>
          </a:bodyPr>
          <a:lstStyle/>
          <a:p>
            <a:r>
              <a:rPr lang="en-GB" sz="2400" dirty="0"/>
              <a:t>Head Students - </a:t>
            </a:r>
          </a:p>
          <a:p>
            <a:r>
              <a:rPr lang="en-GB" sz="2400" dirty="0"/>
              <a:t>Rebecca Fletcher, Y13</a:t>
            </a:r>
          </a:p>
          <a:p>
            <a:r>
              <a:rPr lang="en-GB" sz="2400" dirty="0"/>
              <a:t>Jamie Curry, Y13 </a:t>
            </a:r>
          </a:p>
        </p:txBody>
      </p:sp>
      <p:sp>
        <p:nvSpPr>
          <p:cNvPr id="13" name="TextBox 12">
            <a:extLst>
              <a:ext uri="{FF2B5EF4-FFF2-40B4-BE49-F238E27FC236}">
                <a16:creationId xmlns:a16="http://schemas.microsoft.com/office/drawing/2014/main" id="{D31B431F-F40E-4052-8518-3831387B45D0}"/>
              </a:ext>
            </a:extLst>
          </p:cNvPr>
          <p:cNvSpPr txBox="1"/>
          <p:nvPr/>
        </p:nvSpPr>
        <p:spPr>
          <a:xfrm>
            <a:off x="5253038" y="2271868"/>
            <a:ext cx="3784600" cy="1200329"/>
          </a:xfrm>
          <a:prstGeom prst="rect">
            <a:avLst/>
          </a:prstGeom>
          <a:noFill/>
        </p:spPr>
        <p:txBody>
          <a:bodyPr wrap="square" rtlCol="0">
            <a:spAutoFit/>
          </a:bodyPr>
          <a:lstStyle/>
          <a:p>
            <a:r>
              <a:rPr lang="en-GB" sz="2400" dirty="0"/>
              <a:t>Tate Lambie, Y12</a:t>
            </a:r>
          </a:p>
          <a:p>
            <a:r>
              <a:rPr lang="en-GB" sz="2400" dirty="0"/>
              <a:t>Gracie Green, Y11</a:t>
            </a:r>
          </a:p>
          <a:p>
            <a:r>
              <a:rPr lang="en-GB" sz="2400" dirty="0"/>
              <a:t>Henry Atkinson, Y11</a:t>
            </a:r>
          </a:p>
        </p:txBody>
      </p:sp>
      <p:sp>
        <p:nvSpPr>
          <p:cNvPr id="14" name="TextBox 13">
            <a:extLst>
              <a:ext uri="{FF2B5EF4-FFF2-40B4-BE49-F238E27FC236}">
                <a16:creationId xmlns:a16="http://schemas.microsoft.com/office/drawing/2014/main" id="{C6F63A77-4ADC-4398-89A1-F2E2BE20EC95}"/>
              </a:ext>
            </a:extLst>
          </p:cNvPr>
          <p:cNvSpPr txBox="1"/>
          <p:nvPr/>
        </p:nvSpPr>
        <p:spPr>
          <a:xfrm>
            <a:off x="5253038" y="3764920"/>
            <a:ext cx="3335338" cy="1200329"/>
          </a:xfrm>
          <a:prstGeom prst="rect">
            <a:avLst/>
          </a:prstGeom>
          <a:noFill/>
        </p:spPr>
        <p:txBody>
          <a:bodyPr wrap="square" rtlCol="0">
            <a:spAutoFit/>
          </a:bodyPr>
          <a:lstStyle/>
          <a:p>
            <a:r>
              <a:rPr lang="en-GB" sz="2400" dirty="0"/>
              <a:t>Richmond Amoako, Y10</a:t>
            </a:r>
          </a:p>
          <a:p>
            <a:r>
              <a:rPr lang="en-GB" sz="2400" dirty="0"/>
              <a:t>Havana Marshall, Y10</a:t>
            </a:r>
          </a:p>
          <a:p>
            <a:r>
              <a:rPr lang="en-GB" sz="2400" dirty="0"/>
              <a:t>Britney Siaw, Y9</a:t>
            </a:r>
          </a:p>
        </p:txBody>
      </p:sp>
    </p:spTree>
    <p:extLst>
      <p:ext uri="{BB962C8B-B14F-4D97-AF65-F5344CB8AC3E}">
        <p14:creationId xmlns:p14="http://schemas.microsoft.com/office/powerpoint/2010/main" val="3355046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3CE3D90-5AD0-48F5-B1D6-23FC19645B67}"/>
              </a:ext>
            </a:extLst>
          </p:cNvPr>
          <p:cNvPicPr>
            <a:picLocks noChangeAspect="1"/>
          </p:cNvPicPr>
          <p:nvPr/>
        </p:nvPicPr>
        <p:blipFill>
          <a:blip r:embed="rId3"/>
          <a:stretch>
            <a:fillRect/>
          </a:stretch>
        </p:blipFill>
        <p:spPr>
          <a:xfrm>
            <a:off x="1420095" y="1309470"/>
            <a:ext cx="6303810" cy="3548180"/>
          </a:xfrm>
          <a:prstGeom prst="rect">
            <a:avLst/>
          </a:prstGeom>
        </p:spPr>
      </p:pic>
      <p:pic>
        <p:nvPicPr>
          <p:cNvPr id="4" name="Picture 3">
            <a:extLst>
              <a:ext uri="{FF2B5EF4-FFF2-40B4-BE49-F238E27FC236}">
                <a16:creationId xmlns:a16="http://schemas.microsoft.com/office/drawing/2014/main" id="{D302803B-CD23-4F50-927D-1DB5EDB9FCE8}"/>
              </a:ext>
            </a:extLst>
          </p:cNvPr>
          <p:cNvPicPr>
            <a:picLocks noChangeAspect="1"/>
          </p:cNvPicPr>
          <p:nvPr/>
        </p:nvPicPr>
        <p:blipFill>
          <a:blip r:embed="rId4"/>
          <a:stretch>
            <a:fillRect/>
          </a:stretch>
        </p:blipFill>
        <p:spPr>
          <a:xfrm>
            <a:off x="2632908" y="152539"/>
            <a:ext cx="6511092" cy="755970"/>
          </a:xfrm>
          <a:prstGeom prst="rect">
            <a:avLst/>
          </a:prstGeom>
        </p:spPr>
      </p:pic>
    </p:spTree>
    <p:extLst>
      <p:ext uri="{BB962C8B-B14F-4D97-AF65-F5344CB8AC3E}">
        <p14:creationId xmlns:p14="http://schemas.microsoft.com/office/powerpoint/2010/main" val="2176919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7F81665F-F2C6-4DBA-A862-04056E0A5DCB}"/>
              </a:ext>
            </a:extLst>
          </p:cNvPr>
          <p:cNvSpPr/>
          <p:nvPr/>
        </p:nvSpPr>
        <p:spPr>
          <a:xfrm>
            <a:off x="441250" y="1277257"/>
            <a:ext cx="1669143" cy="172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t>57% </a:t>
            </a:r>
            <a:r>
              <a:rPr lang="en-GB" sz="1600" dirty="0"/>
              <a:t>attitudes towards my appearance</a:t>
            </a:r>
          </a:p>
        </p:txBody>
      </p:sp>
      <p:sp>
        <p:nvSpPr>
          <p:cNvPr id="8" name="Oval 7">
            <a:extLst>
              <a:ext uri="{FF2B5EF4-FFF2-40B4-BE49-F238E27FC236}">
                <a16:creationId xmlns:a16="http://schemas.microsoft.com/office/drawing/2014/main" id="{57C1373F-BAEA-4898-B2A0-3668A7C76EA9}"/>
              </a:ext>
            </a:extLst>
          </p:cNvPr>
          <p:cNvSpPr/>
          <p:nvPr/>
        </p:nvSpPr>
        <p:spPr>
          <a:xfrm>
            <a:off x="2632908" y="1277257"/>
            <a:ext cx="1669143" cy="172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t>40% </a:t>
            </a:r>
            <a:r>
              <a:rPr lang="en-GB" sz="1600" dirty="0"/>
              <a:t>attitudes towards my interests or hobbies</a:t>
            </a:r>
          </a:p>
        </p:txBody>
      </p:sp>
      <p:sp>
        <p:nvSpPr>
          <p:cNvPr id="10" name="Oval 9">
            <a:extLst>
              <a:ext uri="{FF2B5EF4-FFF2-40B4-BE49-F238E27FC236}">
                <a16:creationId xmlns:a16="http://schemas.microsoft.com/office/drawing/2014/main" id="{BB9D56A0-9DE8-4B89-A452-D98A681A6A83}"/>
              </a:ext>
            </a:extLst>
          </p:cNvPr>
          <p:cNvSpPr/>
          <p:nvPr/>
        </p:nvSpPr>
        <p:spPr>
          <a:xfrm>
            <a:off x="4676553" y="1277257"/>
            <a:ext cx="1669143" cy="172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t>24% </a:t>
            </a:r>
            <a:r>
              <a:rPr lang="en-GB" sz="1600" dirty="0"/>
              <a:t>attitudes towards the clothes I wear</a:t>
            </a:r>
          </a:p>
        </p:txBody>
      </p:sp>
      <p:sp>
        <p:nvSpPr>
          <p:cNvPr id="11" name="Oval 10">
            <a:extLst>
              <a:ext uri="{FF2B5EF4-FFF2-40B4-BE49-F238E27FC236}">
                <a16:creationId xmlns:a16="http://schemas.microsoft.com/office/drawing/2014/main" id="{B285FE79-8D5A-416B-B5C4-16023A2A14F5}"/>
              </a:ext>
            </a:extLst>
          </p:cNvPr>
          <p:cNvSpPr/>
          <p:nvPr/>
        </p:nvSpPr>
        <p:spPr>
          <a:xfrm>
            <a:off x="6868211" y="1277257"/>
            <a:ext cx="1669143" cy="172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t>20% </a:t>
            </a:r>
            <a:r>
              <a:rPr lang="en-GB" sz="1600" dirty="0"/>
              <a:t>being accused of being gay/lesbian when I am not</a:t>
            </a:r>
          </a:p>
        </p:txBody>
      </p:sp>
      <p:sp>
        <p:nvSpPr>
          <p:cNvPr id="12" name="Oval 11">
            <a:extLst>
              <a:ext uri="{FF2B5EF4-FFF2-40B4-BE49-F238E27FC236}">
                <a16:creationId xmlns:a16="http://schemas.microsoft.com/office/drawing/2014/main" id="{DD839AAF-F7E8-4FE6-BBF0-E590CD3294E6}"/>
              </a:ext>
            </a:extLst>
          </p:cNvPr>
          <p:cNvSpPr/>
          <p:nvPr/>
        </p:nvSpPr>
        <p:spPr>
          <a:xfrm>
            <a:off x="515256" y="3236685"/>
            <a:ext cx="1669143" cy="172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t>19%</a:t>
            </a:r>
            <a:r>
              <a:rPr lang="en-GB" sz="1400" dirty="0"/>
              <a:t> attitudes towards my mannerisms</a:t>
            </a:r>
          </a:p>
        </p:txBody>
      </p:sp>
      <p:sp>
        <p:nvSpPr>
          <p:cNvPr id="13" name="Oval 12">
            <a:extLst>
              <a:ext uri="{FF2B5EF4-FFF2-40B4-BE49-F238E27FC236}">
                <a16:creationId xmlns:a16="http://schemas.microsoft.com/office/drawing/2014/main" id="{6E62343C-3305-4410-899F-FD5CC7A12FDC}"/>
              </a:ext>
            </a:extLst>
          </p:cNvPr>
          <p:cNvSpPr/>
          <p:nvPr/>
        </p:nvSpPr>
        <p:spPr>
          <a:xfrm>
            <a:off x="2632908" y="3236685"/>
            <a:ext cx="1669143" cy="172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b="1" dirty="0"/>
              <a:t>18% </a:t>
            </a:r>
            <a:r>
              <a:rPr lang="en-GB" sz="1600" dirty="0"/>
              <a:t>attitudes towards my high grades</a:t>
            </a:r>
          </a:p>
        </p:txBody>
      </p:sp>
      <p:sp>
        <p:nvSpPr>
          <p:cNvPr id="14" name="Oval 13">
            <a:extLst>
              <a:ext uri="{FF2B5EF4-FFF2-40B4-BE49-F238E27FC236}">
                <a16:creationId xmlns:a16="http://schemas.microsoft.com/office/drawing/2014/main" id="{8184AC59-4F25-4D6B-9A11-3D84960B21C2}"/>
              </a:ext>
            </a:extLst>
          </p:cNvPr>
          <p:cNvSpPr/>
          <p:nvPr/>
        </p:nvSpPr>
        <p:spPr>
          <a:xfrm>
            <a:off x="4750560" y="3236685"/>
            <a:ext cx="1669143" cy="172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b="1" dirty="0"/>
              <a:t>14% </a:t>
            </a:r>
            <a:r>
              <a:rPr lang="en-GB" sz="1600" dirty="0"/>
              <a:t>attitudes towards my low grades</a:t>
            </a:r>
          </a:p>
        </p:txBody>
      </p:sp>
      <p:sp>
        <p:nvSpPr>
          <p:cNvPr id="15" name="Oval 14">
            <a:extLst>
              <a:ext uri="{FF2B5EF4-FFF2-40B4-BE49-F238E27FC236}">
                <a16:creationId xmlns:a16="http://schemas.microsoft.com/office/drawing/2014/main" id="{B5000F2B-C6DD-4A9E-A136-F5B8186538FB}"/>
              </a:ext>
            </a:extLst>
          </p:cNvPr>
          <p:cNvSpPr/>
          <p:nvPr/>
        </p:nvSpPr>
        <p:spPr>
          <a:xfrm>
            <a:off x="6868211" y="3229427"/>
            <a:ext cx="1669143" cy="172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b="1" dirty="0"/>
              <a:t>11%</a:t>
            </a:r>
            <a:r>
              <a:rPr lang="en-GB" sz="1600" dirty="0"/>
              <a:t> attitudes towards a disability I have</a:t>
            </a:r>
          </a:p>
        </p:txBody>
      </p:sp>
      <p:pic>
        <p:nvPicPr>
          <p:cNvPr id="18" name="Picture 17">
            <a:extLst>
              <a:ext uri="{FF2B5EF4-FFF2-40B4-BE49-F238E27FC236}">
                <a16:creationId xmlns:a16="http://schemas.microsoft.com/office/drawing/2014/main" id="{A5661B9F-8DF6-4E0B-8A73-D1E94642B356}"/>
              </a:ext>
            </a:extLst>
          </p:cNvPr>
          <p:cNvPicPr>
            <a:picLocks noChangeAspect="1"/>
          </p:cNvPicPr>
          <p:nvPr/>
        </p:nvPicPr>
        <p:blipFill>
          <a:blip r:embed="rId3"/>
          <a:stretch>
            <a:fillRect/>
          </a:stretch>
        </p:blipFill>
        <p:spPr>
          <a:xfrm>
            <a:off x="2632908" y="72159"/>
            <a:ext cx="6511092" cy="755970"/>
          </a:xfrm>
          <a:prstGeom prst="rect">
            <a:avLst/>
          </a:prstGeom>
        </p:spPr>
      </p:pic>
    </p:spTree>
    <p:extLst>
      <p:ext uri="{BB962C8B-B14F-4D97-AF65-F5344CB8AC3E}">
        <p14:creationId xmlns:p14="http://schemas.microsoft.com/office/powerpoint/2010/main" val="668742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29BC751-CE35-4ACF-B41A-F7F9ABFBB973}"/>
              </a:ext>
            </a:extLst>
          </p:cNvPr>
          <p:cNvSpPr/>
          <p:nvPr/>
        </p:nvSpPr>
        <p:spPr>
          <a:xfrm>
            <a:off x="341086" y="1246678"/>
            <a:ext cx="8396514" cy="867930"/>
          </a:xfrm>
          <a:prstGeom prst="rect">
            <a:avLst/>
          </a:prstGeom>
        </p:spPr>
        <p:txBody>
          <a:bodyPr wrap="square">
            <a:spAutoFit/>
          </a:bodyPr>
          <a:lstStyle/>
          <a:p>
            <a:pPr algn="ctr">
              <a:lnSpc>
                <a:spcPct val="90000"/>
              </a:lnSpc>
              <a:spcBef>
                <a:spcPct val="0"/>
              </a:spcBef>
              <a:spcAft>
                <a:spcPts val="600"/>
              </a:spcAft>
            </a:pPr>
            <a:r>
              <a:rPr lang="en-US" sz="2800" b="1" dirty="0"/>
              <a:t>People who perpetrated bullying this year said they did it because ...</a:t>
            </a:r>
          </a:p>
        </p:txBody>
      </p:sp>
      <p:sp>
        <p:nvSpPr>
          <p:cNvPr id="4" name="Oval 3">
            <a:extLst>
              <a:ext uri="{FF2B5EF4-FFF2-40B4-BE49-F238E27FC236}">
                <a16:creationId xmlns:a16="http://schemas.microsoft.com/office/drawing/2014/main" id="{BEAB2B9A-A21F-49CC-80DC-0D3567E99C75}"/>
              </a:ext>
            </a:extLst>
          </p:cNvPr>
          <p:cNvSpPr/>
          <p:nvPr/>
        </p:nvSpPr>
        <p:spPr>
          <a:xfrm>
            <a:off x="635759" y="2336800"/>
            <a:ext cx="1669143" cy="172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t>59%</a:t>
            </a:r>
          </a:p>
          <a:p>
            <a:pPr algn="ctr"/>
            <a:r>
              <a:rPr lang="en-GB" b="1" dirty="0"/>
              <a:t>“They deserved it”</a:t>
            </a:r>
            <a:endParaRPr lang="en-GB" sz="1600" dirty="0"/>
          </a:p>
        </p:txBody>
      </p:sp>
      <p:sp>
        <p:nvSpPr>
          <p:cNvPr id="5" name="Oval 4">
            <a:extLst>
              <a:ext uri="{FF2B5EF4-FFF2-40B4-BE49-F238E27FC236}">
                <a16:creationId xmlns:a16="http://schemas.microsoft.com/office/drawing/2014/main" id="{A86BD7F6-BC27-43DC-8468-2C2F55173B34}"/>
              </a:ext>
            </a:extLst>
          </p:cNvPr>
          <p:cNvSpPr/>
          <p:nvPr/>
        </p:nvSpPr>
        <p:spPr>
          <a:xfrm>
            <a:off x="3579206" y="2336800"/>
            <a:ext cx="1669143" cy="172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t>55%</a:t>
            </a:r>
          </a:p>
          <a:p>
            <a:pPr algn="ctr"/>
            <a:r>
              <a:rPr lang="en-GB" b="1" dirty="0"/>
              <a:t>“I don’t like them”</a:t>
            </a:r>
            <a:endParaRPr lang="en-GB" sz="1600" dirty="0"/>
          </a:p>
        </p:txBody>
      </p:sp>
      <p:sp>
        <p:nvSpPr>
          <p:cNvPr id="6" name="Oval 5">
            <a:extLst>
              <a:ext uri="{FF2B5EF4-FFF2-40B4-BE49-F238E27FC236}">
                <a16:creationId xmlns:a16="http://schemas.microsoft.com/office/drawing/2014/main" id="{E5555D92-1D3B-4E97-A9DB-BF14279E4A03}"/>
              </a:ext>
            </a:extLst>
          </p:cNvPr>
          <p:cNvSpPr/>
          <p:nvPr/>
        </p:nvSpPr>
        <p:spPr>
          <a:xfrm>
            <a:off x="6601047" y="2336800"/>
            <a:ext cx="1669143" cy="17272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b="1" dirty="0"/>
              <a:t>34%</a:t>
            </a:r>
          </a:p>
          <a:p>
            <a:pPr algn="ctr"/>
            <a:r>
              <a:rPr lang="en-GB" b="1" dirty="0"/>
              <a:t>“It’s funny”</a:t>
            </a:r>
            <a:endParaRPr lang="en-GB" dirty="0"/>
          </a:p>
        </p:txBody>
      </p:sp>
      <p:pic>
        <p:nvPicPr>
          <p:cNvPr id="9" name="Picture 8">
            <a:extLst>
              <a:ext uri="{FF2B5EF4-FFF2-40B4-BE49-F238E27FC236}">
                <a16:creationId xmlns:a16="http://schemas.microsoft.com/office/drawing/2014/main" id="{F1BE780D-711B-45AF-A086-6C46F0587A8D}"/>
              </a:ext>
            </a:extLst>
          </p:cNvPr>
          <p:cNvPicPr>
            <a:picLocks noChangeAspect="1"/>
          </p:cNvPicPr>
          <p:nvPr/>
        </p:nvPicPr>
        <p:blipFill>
          <a:blip r:embed="rId3"/>
          <a:stretch>
            <a:fillRect/>
          </a:stretch>
        </p:blipFill>
        <p:spPr>
          <a:xfrm>
            <a:off x="2489646" y="268516"/>
            <a:ext cx="6511092" cy="755970"/>
          </a:xfrm>
          <a:prstGeom prst="rect">
            <a:avLst/>
          </a:prstGeom>
        </p:spPr>
      </p:pic>
    </p:spTree>
    <p:extLst>
      <p:ext uri="{BB962C8B-B14F-4D97-AF65-F5344CB8AC3E}">
        <p14:creationId xmlns:p14="http://schemas.microsoft.com/office/powerpoint/2010/main" val="365852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C38FFE0-F793-4C63-AC12-1FECBB22C013}"/>
              </a:ext>
            </a:extLst>
          </p:cNvPr>
          <p:cNvPicPr>
            <a:picLocks noChangeAspect="1"/>
          </p:cNvPicPr>
          <p:nvPr/>
        </p:nvPicPr>
        <p:blipFill>
          <a:blip r:embed="rId3"/>
          <a:stretch>
            <a:fillRect/>
          </a:stretch>
        </p:blipFill>
        <p:spPr>
          <a:xfrm>
            <a:off x="2651593" y="1299209"/>
            <a:ext cx="3840813" cy="2517866"/>
          </a:xfrm>
          <a:prstGeom prst="rect">
            <a:avLst/>
          </a:prstGeom>
        </p:spPr>
      </p:pic>
      <p:pic>
        <p:nvPicPr>
          <p:cNvPr id="5" name="Picture 4">
            <a:extLst>
              <a:ext uri="{FF2B5EF4-FFF2-40B4-BE49-F238E27FC236}">
                <a16:creationId xmlns:a16="http://schemas.microsoft.com/office/drawing/2014/main" id="{67A10576-29D8-4C76-9EEC-6B87727B9F4F}"/>
              </a:ext>
            </a:extLst>
          </p:cNvPr>
          <p:cNvPicPr>
            <a:picLocks noChangeAspect="1"/>
          </p:cNvPicPr>
          <p:nvPr/>
        </p:nvPicPr>
        <p:blipFill>
          <a:blip r:embed="rId4"/>
          <a:stretch>
            <a:fillRect/>
          </a:stretch>
        </p:blipFill>
        <p:spPr>
          <a:xfrm>
            <a:off x="2489646" y="268516"/>
            <a:ext cx="6511092" cy="755970"/>
          </a:xfrm>
          <a:prstGeom prst="rect">
            <a:avLst/>
          </a:prstGeom>
        </p:spPr>
      </p:pic>
    </p:spTree>
    <p:extLst>
      <p:ext uri="{BB962C8B-B14F-4D97-AF65-F5344CB8AC3E}">
        <p14:creationId xmlns:p14="http://schemas.microsoft.com/office/powerpoint/2010/main" val="889387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F8322CD-BCCC-45CB-B753-8CFE37FD0149}"/>
              </a:ext>
            </a:extLst>
          </p:cNvPr>
          <p:cNvPicPr>
            <a:picLocks noChangeAspect="1"/>
          </p:cNvPicPr>
          <p:nvPr/>
        </p:nvPicPr>
        <p:blipFill>
          <a:blip r:embed="rId3"/>
          <a:stretch>
            <a:fillRect/>
          </a:stretch>
        </p:blipFill>
        <p:spPr>
          <a:xfrm>
            <a:off x="1745812" y="1668496"/>
            <a:ext cx="5913633" cy="1518036"/>
          </a:xfrm>
          <a:prstGeom prst="rect">
            <a:avLst/>
          </a:prstGeom>
        </p:spPr>
      </p:pic>
      <p:pic>
        <p:nvPicPr>
          <p:cNvPr id="6" name="Picture 5">
            <a:extLst>
              <a:ext uri="{FF2B5EF4-FFF2-40B4-BE49-F238E27FC236}">
                <a16:creationId xmlns:a16="http://schemas.microsoft.com/office/drawing/2014/main" id="{FB1804CF-3223-47B1-9C03-A5AD85E2CE96}"/>
              </a:ext>
            </a:extLst>
          </p:cNvPr>
          <p:cNvPicPr>
            <a:picLocks noChangeAspect="1"/>
          </p:cNvPicPr>
          <p:nvPr/>
        </p:nvPicPr>
        <p:blipFill>
          <a:blip r:embed="rId4"/>
          <a:stretch>
            <a:fillRect/>
          </a:stretch>
        </p:blipFill>
        <p:spPr>
          <a:xfrm>
            <a:off x="2489646" y="268516"/>
            <a:ext cx="6511092" cy="755970"/>
          </a:xfrm>
          <a:prstGeom prst="rect">
            <a:avLst/>
          </a:prstGeom>
        </p:spPr>
      </p:pic>
    </p:spTree>
    <p:extLst>
      <p:ext uri="{BB962C8B-B14F-4D97-AF65-F5344CB8AC3E}">
        <p14:creationId xmlns:p14="http://schemas.microsoft.com/office/powerpoint/2010/main" val="2323693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6E93F7-1C77-4762-A76B-79B9172F62C5}"/>
              </a:ext>
            </a:extLst>
          </p:cNvPr>
          <p:cNvPicPr>
            <a:picLocks noChangeAspect="1"/>
          </p:cNvPicPr>
          <p:nvPr/>
        </p:nvPicPr>
        <p:blipFill>
          <a:blip r:embed="rId3"/>
          <a:stretch>
            <a:fillRect/>
          </a:stretch>
        </p:blipFill>
        <p:spPr>
          <a:xfrm>
            <a:off x="1843314" y="960268"/>
            <a:ext cx="5819345" cy="3944176"/>
          </a:xfrm>
          <a:prstGeom prst="rect">
            <a:avLst/>
          </a:prstGeom>
        </p:spPr>
      </p:pic>
      <p:pic>
        <p:nvPicPr>
          <p:cNvPr id="5" name="Picture 4">
            <a:extLst>
              <a:ext uri="{FF2B5EF4-FFF2-40B4-BE49-F238E27FC236}">
                <a16:creationId xmlns:a16="http://schemas.microsoft.com/office/drawing/2014/main" id="{822CF71C-E2ED-489D-81A7-94DE73FCC8FF}"/>
              </a:ext>
            </a:extLst>
          </p:cNvPr>
          <p:cNvPicPr>
            <a:picLocks noChangeAspect="1"/>
          </p:cNvPicPr>
          <p:nvPr/>
        </p:nvPicPr>
        <p:blipFill>
          <a:blip r:embed="rId4"/>
          <a:stretch>
            <a:fillRect/>
          </a:stretch>
        </p:blipFill>
        <p:spPr>
          <a:xfrm>
            <a:off x="2632908" y="204298"/>
            <a:ext cx="6511092" cy="755970"/>
          </a:xfrm>
          <a:prstGeom prst="rect">
            <a:avLst/>
          </a:prstGeom>
        </p:spPr>
      </p:pic>
    </p:spTree>
    <p:extLst>
      <p:ext uri="{BB962C8B-B14F-4D97-AF65-F5344CB8AC3E}">
        <p14:creationId xmlns:p14="http://schemas.microsoft.com/office/powerpoint/2010/main" val="1070327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24321D1-6BAE-4D39-879F-1875E5AE677A}"/>
              </a:ext>
            </a:extLst>
          </p:cNvPr>
          <p:cNvSpPr txBox="1"/>
          <p:nvPr/>
        </p:nvSpPr>
        <p:spPr>
          <a:xfrm>
            <a:off x="1828800" y="1579756"/>
            <a:ext cx="5486400" cy="1200329"/>
          </a:xfrm>
          <a:prstGeom prst="rect">
            <a:avLst/>
          </a:prstGeom>
          <a:noFill/>
        </p:spPr>
        <p:txBody>
          <a:bodyPr wrap="square" rtlCol="0">
            <a:spAutoFit/>
          </a:bodyPr>
          <a:lstStyle/>
          <a:p>
            <a:pPr algn="ctr"/>
            <a:r>
              <a:rPr lang="en-US" sz="3600" b="1" dirty="0"/>
              <a:t>SO WHY DO PEOPLE </a:t>
            </a:r>
            <a:r>
              <a:rPr lang="en-US" sz="3600" b="1" dirty="0">
                <a:solidFill>
                  <a:srgbClr val="FF0000"/>
                </a:solidFill>
              </a:rPr>
              <a:t>REALLY</a:t>
            </a:r>
            <a:r>
              <a:rPr lang="en-US" sz="3600" b="1" dirty="0"/>
              <a:t> BULLY?</a:t>
            </a:r>
          </a:p>
        </p:txBody>
      </p:sp>
      <p:pic>
        <p:nvPicPr>
          <p:cNvPr id="5" name="Picture 4">
            <a:extLst>
              <a:ext uri="{FF2B5EF4-FFF2-40B4-BE49-F238E27FC236}">
                <a16:creationId xmlns:a16="http://schemas.microsoft.com/office/drawing/2014/main" id="{01A3004A-274E-425E-A249-90D45624C67F}"/>
              </a:ext>
            </a:extLst>
          </p:cNvPr>
          <p:cNvPicPr>
            <a:picLocks noChangeAspect="1"/>
          </p:cNvPicPr>
          <p:nvPr/>
        </p:nvPicPr>
        <p:blipFill>
          <a:blip r:embed="rId3"/>
          <a:stretch>
            <a:fillRect/>
          </a:stretch>
        </p:blipFill>
        <p:spPr>
          <a:xfrm>
            <a:off x="2632908" y="187046"/>
            <a:ext cx="6511092" cy="755970"/>
          </a:xfrm>
          <a:prstGeom prst="rect">
            <a:avLst/>
          </a:prstGeom>
        </p:spPr>
      </p:pic>
    </p:spTree>
    <p:extLst>
      <p:ext uri="{BB962C8B-B14F-4D97-AF65-F5344CB8AC3E}">
        <p14:creationId xmlns:p14="http://schemas.microsoft.com/office/powerpoint/2010/main" val="2919402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C3320B5F-4083-4500-BE01-D5CE4624F08E}"/>
              </a:ext>
            </a:extLst>
          </p:cNvPr>
          <p:cNvGraphicFramePr>
            <a:graphicFrameLocks noGrp="1"/>
          </p:cNvGraphicFramePr>
          <p:nvPr>
            <p:extLst>
              <p:ext uri="{D42A27DB-BD31-4B8C-83A1-F6EECF244321}">
                <p14:modId xmlns:p14="http://schemas.microsoft.com/office/powerpoint/2010/main" val="124399525"/>
              </p:ext>
            </p:extLst>
          </p:nvPr>
        </p:nvGraphicFramePr>
        <p:xfrm>
          <a:off x="478971" y="2909668"/>
          <a:ext cx="8186058" cy="1036320"/>
        </p:xfrm>
        <a:graphic>
          <a:graphicData uri="http://schemas.openxmlformats.org/drawingml/2006/table">
            <a:tbl>
              <a:tblPr firstRow="1" bandRow="1">
                <a:tableStyleId>{69CF1AB2-1976-4502-BF36-3FF5EA218861}</a:tableStyleId>
              </a:tblPr>
              <a:tblGrid>
                <a:gridCol w="4093029">
                  <a:extLst>
                    <a:ext uri="{9D8B030D-6E8A-4147-A177-3AD203B41FA5}">
                      <a16:colId xmlns:a16="http://schemas.microsoft.com/office/drawing/2014/main" val="1865845196"/>
                    </a:ext>
                  </a:extLst>
                </a:gridCol>
                <a:gridCol w="4093029">
                  <a:extLst>
                    <a:ext uri="{9D8B030D-6E8A-4147-A177-3AD203B41FA5}">
                      <a16:colId xmlns:a16="http://schemas.microsoft.com/office/drawing/2014/main" val="3111224739"/>
                    </a:ext>
                  </a:extLst>
                </a:gridCol>
              </a:tblGrid>
              <a:tr h="370840">
                <a:tc>
                  <a:txBody>
                    <a:bodyPr/>
                    <a:lstStyle/>
                    <a:p>
                      <a:r>
                        <a:rPr lang="en-GB" sz="2800" dirty="0"/>
                        <a:t>STRESS AND TRAUMA</a:t>
                      </a:r>
                      <a:endParaRPr lang="en-GB" sz="2800" b="1" dirty="0"/>
                    </a:p>
                  </a:txBody>
                  <a:tcPr/>
                </a:tc>
                <a:tc>
                  <a:txBody>
                    <a:bodyPr/>
                    <a:lstStyle/>
                    <a:p>
                      <a:r>
                        <a:rPr lang="en-GB" sz="2800" dirty="0"/>
                        <a:t>INSECURE RELATIONSHIPS</a:t>
                      </a:r>
                      <a:endParaRPr lang="en-GB" sz="2800" b="1" dirty="0"/>
                    </a:p>
                  </a:txBody>
                  <a:tcPr/>
                </a:tc>
                <a:extLst>
                  <a:ext uri="{0D108BD9-81ED-4DB2-BD59-A6C34878D82A}">
                    <a16:rowId xmlns:a16="http://schemas.microsoft.com/office/drawing/2014/main" val="2435569347"/>
                  </a:ext>
                </a:extLst>
              </a:tr>
              <a:tr h="370840">
                <a:tc>
                  <a:txBody>
                    <a:bodyPr/>
                    <a:lstStyle/>
                    <a:p>
                      <a:r>
                        <a:rPr lang="en-GB" sz="2800" dirty="0"/>
                        <a:t>DIFFICULT HOME LIVES</a:t>
                      </a:r>
                      <a:endParaRPr lang="en-GB" sz="2800" b="1" dirty="0"/>
                    </a:p>
                  </a:txBody>
                  <a:tcPr/>
                </a:tc>
                <a:tc>
                  <a:txBody>
                    <a:bodyPr/>
                    <a:lstStyle/>
                    <a:p>
                      <a:r>
                        <a:rPr lang="en-GB" sz="2800" dirty="0"/>
                        <a:t>LOW SELF ESTEEM</a:t>
                      </a:r>
                      <a:endParaRPr lang="en-GB" sz="2800" b="1" dirty="0"/>
                    </a:p>
                  </a:txBody>
                  <a:tcPr/>
                </a:tc>
                <a:extLst>
                  <a:ext uri="{0D108BD9-81ED-4DB2-BD59-A6C34878D82A}">
                    <a16:rowId xmlns:a16="http://schemas.microsoft.com/office/drawing/2014/main" val="4178952673"/>
                  </a:ext>
                </a:extLst>
              </a:tr>
            </a:tbl>
          </a:graphicData>
        </a:graphic>
      </p:graphicFrame>
      <p:pic>
        <p:nvPicPr>
          <p:cNvPr id="7" name="Picture 6">
            <a:extLst>
              <a:ext uri="{FF2B5EF4-FFF2-40B4-BE49-F238E27FC236}">
                <a16:creationId xmlns:a16="http://schemas.microsoft.com/office/drawing/2014/main" id="{C7475F1E-E852-4783-ABDC-876F70CC13D1}"/>
              </a:ext>
            </a:extLst>
          </p:cNvPr>
          <p:cNvPicPr>
            <a:picLocks noChangeAspect="1"/>
          </p:cNvPicPr>
          <p:nvPr/>
        </p:nvPicPr>
        <p:blipFill>
          <a:blip r:embed="rId3"/>
          <a:stretch>
            <a:fillRect/>
          </a:stretch>
        </p:blipFill>
        <p:spPr>
          <a:xfrm>
            <a:off x="2632908" y="40526"/>
            <a:ext cx="6511092" cy="755970"/>
          </a:xfrm>
          <a:prstGeom prst="rect">
            <a:avLst/>
          </a:prstGeom>
        </p:spPr>
      </p:pic>
      <p:sp>
        <p:nvSpPr>
          <p:cNvPr id="8" name="TextBox 7">
            <a:extLst>
              <a:ext uri="{FF2B5EF4-FFF2-40B4-BE49-F238E27FC236}">
                <a16:creationId xmlns:a16="http://schemas.microsoft.com/office/drawing/2014/main" id="{53EC9B08-6DF4-49DC-AB8F-6F127CD0C21E}"/>
              </a:ext>
            </a:extLst>
          </p:cNvPr>
          <p:cNvSpPr txBox="1"/>
          <p:nvPr/>
        </p:nvSpPr>
        <p:spPr>
          <a:xfrm>
            <a:off x="478971" y="1376028"/>
            <a:ext cx="6906200" cy="954107"/>
          </a:xfrm>
          <a:prstGeom prst="rect">
            <a:avLst/>
          </a:prstGeom>
          <a:noFill/>
        </p:spPr>
        <p:txBody>
          <a:bodyPr wrap="square" rtlCol="0">
            <a:spAutoFit/>
          </a:bodyPr>
          <a:lstStyle/>
          <a:p>
            <a:r>
              <a:rPr lang="en-GB" sz="2800" dirty="0"/>
              <a:t>People who perpetrated bullying this year are much more likely to have experienced …</a:t>
            </a:r>
          </a:p>
        </p:txBody>
      </p:sp>
    </p:spTree>
    <p:extLst>
      <p:ext uri="{BB962C8B-B14F-4D97-AF65-F5344CB8AC3E}">
        <p14:creationId xmlns:p14="http://schemas.microsoft.com/office/powerpoint/2010/main" val="675248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9DA8CDD-747A-48E8-BE76-6B47C2B22EE5}"/>
              </a:ext>
            </a:extLst>
          </p:cNvPr>
          <p:cNvPicPr>
            <a:picLocks noChangeAspect="1"/>
          </p:cNvPicPr>
          <p:nvPr/>
        </p:nvPicPr>
        <p:blipFill>
          <a:blip r:embed="rId3"/>
          <a:stretch>
            <a:fillRect/>
          </a:stretch>
        </p:blipFill>
        <p:spPr>
          <a:xfrm>
            <a:off x="1682245" y="1620607"/>
            <a:ext cx="5779509" cy="1511939"/>
          </a:xfrm>
          <a:prstGeom prst="rect">
            <a:avLst/>
          </a:prstGeom>
        </p:spPr>
      </p:pic>
      <p:pic>
        <p:nvPicPr>
          <p:cNvPr id="4" name="Picture 3">
            <a:extLst>
              <a:ext uri="{FF2B5EF4-FFF2-40B4-BE49-F238E27FC236}">
                <a16:creationId xmlns:a16="http://schemas.microsoft.com/office/drawing/2014/main" id="{1DC16972-F206-491F-A240-4AB2D664E4E1}"/>
              </a:ext>
            </a:extLst>
          </p:cNvPr>
          <p:cNvPicPr>
            <a:picLocks noChangeAspect="1"/>
          </p:cNvPicPr>
          <p:nvPr/>
        </p:nvPicPr>
        <p:blipFill>
          <a:blip r:embed="rId4"/>
          <a:stretch>
            <a:fillRect/>
          </a:stretch>
        </p:blipFill>
        <p:spPr>
          <a:xfrm>
            <a:off x="2472394" y="169793"/>
            <a:ext cx="6511092" cy="755970"/>
          </a:xfrm>
          <a:prstGeom prst="rect">
            <a:avLst/>
          </a:prstGeom>
        </p:spPr>
      </p:pic>
    </p:spTree>
    <p:extLst>
      <p:ext uri="{BB962C8B-B14F-4D97-AF65-F5344CB8AC3E}">
        <p14:creationId xmlns:p14="http://schemas.microsoft.com/office/powerpoint/2010/main" val="2094613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CDEF105-CFF6-4CF2-8A27-B7C09D7DB231}"/>
              </a:ext>
            </a:extLst>
          </p:cNvPr>
          <p:cNvPicPr>
            <a:picLocks noChangeAspect="1"/>
          </p:cNvPicPr>
          <p:nvPr/>
        </p:nvPicPr>
        <p:blipFill>
          <a:blip r:embed="rId3"/>
          <a:stretch>
            <a:fillRect/>
          </a:stretch>
        </p:blipFill>
        <p:spPr>
          <a:xfrm>
            <a:off x="1679197" y="1674067"/>
            <a:ext cx="5785605" cy="2060627"/>
          </a:xfrm>
          <a:prstGeom prst="rect">
            <a:avLst/>
          </a:prstGeom>
        </p:spPr>
      </p:pic>
      <p:pic>
        <p:nvPicPr>
          <p:cNvPr id="5" name="Picture 4">
            <a:extLst>
              <a:ext uri="{FF2B5EF4-FFF2-40B4-BE49-F238E27FC236}">
                <a16:creationId xmlns:a16="http://schemas.microsoft.com/office/drawing/2014/main" id="{B9061020-04E9-4017-B92A-A77D947480D4}"/>
              </a:ext>
            </a:extLst>
          </p:cNvPr>
          <p:cNvPicPr>
            <a:picLocks noChangeAspect="1"/>
          </p:cNvPicPr>
          <p:nvPr/>
        </p:nvPicPr>
        <p:blipFill>
          <a:blip r:embed="rId4"/>
          <a:stretch>
            <a:fillRect/>
          </a:stretch>
        </p:blipFill>
        <p:spPr>
          <a:xfrm>
            <a:off x="2472393" y="152540"/>
            <a:ext cx="6511092" cy="755970"/>
          </a:xfrm>
          <a:prstGeom prst="rect">
            <a:avLst/>
          </a:prstGeom>
        </p:spPr>
      </p:pic>
    </p:spTree>
    <p:extLst>
      <p:ext uri="{BB962C8B-B14F-4D97-AF65-F5344CB8AC3E}">
        <p14:creationId xmlns:p14="http://schemas.microsoft.com/office/powerpoint/2010/main" val="3545950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3D28CC-3C2F-49BD-AD16-CBAB6A66DF94}"/>
              </a:ext>
            </a:extLst>
          </p:cNvPr>
          <p:cNvSpPr txBox="1"/>
          <p:nvPr/>
        </p:nvSpPr>
        <p:spPr>
          <a:xfrm>
            <a:off x="2757488" y="256104"/>
            <a:ext cx="5229225" cy="523220"/>
          </a:xfrm>
          <a:prstGeom prst="rect">
            <a:avLst/>
          </a:prstGeom>
          <a:noFill/>
        </p:spPr>
        <p:txBody>
          <a:bodyPr wrap="square" rtlCol="0">
            <a:spAutoFit/>
          </a:bodyPr>
          <a:lstStyle/>
          <a:p>
            <a:r>
              <a:rPr lang="en-GB" sz="2800" b="1" dirty="0"/>
              <a:t>Student Leadership at HT</a:t>
            </a:r>
          </a:p>
        </p:txBody>
      </p:sp>
      <p:sp>
        <p:nvSpPr>
          <p:cNvPr id="3" name="TextBox 2">
            <a:extLst>
              <a:ext uri="{FF2B5EF4-FFF2-40B4-BE49-F238E27FC236}">
                <a16:creationId xmlns:a16="http://schemas.microsoft.com/office/drawing/2014/main" id="{F5266DE8-02BD-468E-B1DE-3B9E13692CE8}"/>
              </a:ext>
            </a:extLst>
          </p:cNvPr>
          <p:cNvSpPr txBox="1"/>
          <p:nvPr/>
        </p:nvSpPr>
        <p:spPr>
          <a:xfrm>
            <a:off x="271462" y="1432794"/>
            <a:ext cx="8601075" cy="2308324"/>
          </a:xfrm>
          <a:prstGeom prst="rect">
            <a:avLst/>
          </a:prstGeom>
          <a:noFill/>
        </p:spPr>
        <p:txBody>
          <a:bodyPr wrap="square" rtlCol="0">
            <a:spAutoFit/>
          </a:bodyPr>
          <a:lstStyle/>
          <a:p>
            <a:pPr marL="342900" indent="-342900">
              <a:buFont typeface="+mj-lt"/>
              <a:buAutoNum type="arabicPeriod"/>
            </a:pPr>
            <a:r>
              <a:rPr lang="en-GB" sz="2400" dirty="0"/>
              <a:t>The new catering provision – student voice feedback and suggestions to improve this provision</a:t>
            </a:r>
          </a:p>
          <a:p>
            <a:pPr marL="342900" indent="-342900">
              <a:buFont typeface="+mj-lt"/>
              <a:buAutoNum type="arabicPeriod"/>
            </a:pPr>
            <a:r>
              <a:rPr lang="en-GB" sz="2400" dirty="0"/>
              <a:t>Proposals and suggestions for the new catering food pod</a:t>
            </a:r>
          </a:p>
          <a:p>
            <a:pPr marL="342900" indent="-342900">
              <a:buFont typeface="+mj-lt"/>
              <a:buAutoNum type="arabicPeriod"/>
            </a:pPr>
            <a:r>
              <a:rPr lang="en-GB" sz="2400" dirty="0"/>
              <a:t>Wellbeing garden</a:t>
            </a:r>
          </a:p>
          <a:p>
            <a:pPr marL="342900" indent="-342900">
              <a:buFont typeface="+mj-lt"/>
              <a:buAutoNum type="arabicPeriod"/>
            </a:pPr>
            <a:r>
              <a:rPr lang="en-GB" sz="2400" dirty="0"/>
              <a:t>Cultural buffet</a:t>
            </a:r>
          </a:p>
          <a:p>
            <a:pPr marL="342900" indent="-342900">
              <a:buFont typeface="+mj-lt"/>
              <a:buAutoNum type="arabicPeriod"/>
            </a:pPr>
            <a:r>
              <a:rPr lang="en-GB" sz="2400" dirty="0"/>
              <a:t>Anti-bullying week</a:t>
            </a:r>
          </a:p>
        </p:txBody>
      </p:sp>
    </p:spTree>
    <p:extLst>
      <p:ext uri="{BB962C8B-B14F-4D97-AF65-F5344CB8AC3E}">
        <p14:creationId xmlns:p14="http://schemas.microsoft.com/office/powerpoint/2010/main" val="4232974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32347B2-93AD-47FD-A19D-2949582A016A}"/>
              </a:ext>
            </a:extLst>
          </p:cNvPr>
          <p:cNvSpPr/>
          <p:nvPr/>
        </p:nvSpPr>
        <p:spPr>
          <a:xfrm>
            <a:off x="1807234" y="1219554"/>
            <a:ext cx="5529532" cy="3416320"/>
          </a:xfrm>
          <a:prstGeom prst="rect">
            <a:avLst/>
          </a:prstGeom>
        </p:spPr>
        <p:txBody>
          <a:bodyPr wrap="square">
            <a:spAutoFit/>
          </a:bodyPr>
          <a:lstStyle/>
          <a:p>
            <a:pPr lvl="0"/>
            <a:r>
              <a:rPr lang="en-US" sz="3600" b="1" dirty="0">
                <a:solidFill>
                  <a:prstClr val="black"/>
                </a:solidFill>
              </a:rPr>
              <a:t>DON’T BLAME YOURSELF.</a:t>
            </a:r>
          </a:p>
          <a:p>
            <a:pPr lvl="0"/>
            <a:r>
              <a:rPr lang="en-US" sz="3600" b="1" dirty="0">
                <a:solidFill>
                  <a:prstClr val="black"/>
                </a:solidFill>
              </a:rPr>
              <a:t>DON’T IGNORE IT.</a:t>
            </a:r>
          </a:p>
          <a:p>
            <a:pPr lvl="0"/>
            <a:r>
              <a:rPr lang="en-US" sz="3600" b="1" dirty="0">
                <a:solidFill>
                  <a:prstClr val="black"/>
                </a:solidFill>
              </a:rPr>
              <a:t>DON’T GO IT ALONE.</a:t>
            </a:r>
          </a:p>
          <a:p>
            <a:pPr lvl="0"/>
            <a:endParaRPr lang="en-US" sz="3600" b="1" dirty="0">
              <a:solidFill>
                <a:prstClr val="black"/>
              </a:solidFill>
            </a:endParaRPr>
          </a:p>
          <a:p>
            <a:pPr lvl="0"/>
            <a:endParaRPr lang="en-US" sz="3600" b="1" dirty="0">
              <a:solidFill>
                <a:prstClr val="black"/>
              </a:solidFill>
            </a:endParaRPr>
          </a:p>
          <a:p>
            <a:pPr lvl="0"/>
            <a:r>
              <a:rPr lang="en-US" sz="3600" b="1" dirty="0">
                <a:solidFill>
                  <a:prstClr val="black"/>
                </a:solidFill>
              </a:rPr>
              <a:t>BULLYING ENDS HERE.  </a:t>
            </a:r>
          </a:p>
        </p:txBody>
      </p:sp>
      <p:pic>
        <p:nvPicPr>
          <p:cNvPr id="4" name="Picture 3">
            <a:extLst>
              <a:ext uri="{FF2B5EF4-FFF2-40B4-BE49-F238E27FC236}">
                <a16:creationId xmlns:a16="http://schemas.microsoft.com/office/drawing/2014/main" id="{59EBE97C-75E1-47D0-95B3-6FC8E2505865}"/>
              </a:ext>
            </a:extLst>
          </p:cNvPr>
          <p:cNvPicPr>
            <a:picLocks noChangeAspect="1"/>
          </p:cNvPicPr>
          <p:nvPr/>
        </p:nvPicPr>
        <p:blipFill>
          <a:blip r:embed="rId3"/>
          <a:stretch>
            <a:fillRect/>
          </a:stretch>
        </p:blipFill>
        <p:spPr>
          <a:xfrm>
            <a:off x="2455141" y="187045"/>
            <a:ext cx="6511092" cy="755970"/>
          </a:xfrm>
          <a:prstGeom prst="rect">
            <a:avLst/>
          </a:prstGeom>
        </p:spPr>
      </p:pic>
    </p:spTree>
    <p:extLst>
      <p:ext uri="{BB962C8B-B14F-4D97-AF65-F5344CB8AC3E}">
        <p14:creationId xmlns:p14="http://schemas.microsoft.com/office/powerpoint/2010/main" val="384525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96A83D9-3287-4AB8-8890-8EC1BB123AE4}"/>
              </a:ext>
            </a:extLst>
          </p:cNvPr>
          <p:cNvPicPr>
            <a:picLocks noChangeAspect="1"/>
          </p:cNvPicPr>
          <p:nvPr/>
        </p:nvPicPr>
        <p:blipFill>
          <a:blip r:embed="rId4"/>
          <a:stretch>
            <a:fillRect/>
          </a:stretch>
        </p:blipFill>
        <p:spPr>
          <a:xfrm>
            <a:off x="2632908" y="135287"/>
            <a:ext cx="6511092" cy="755970"/>
          </a:xfrm>
          <a:prstGeom prst="rect">
            <a:avLst/>
          </a:prstGeom>
        </p:spPr>
      </p:pic>
      <p:pic>
        <p:nvPicPr>
          <p:cNvPr id="5" name="Online Media 4" title="Anti-Bullying Week 2022: Reach Out">
            <a:hlinkClick r:id="" action="ppaction://media"/>
            <a:extLst>
              <a:ext uri="{FF2B5EF4-FFF2-40B4-BE49-F238E27FC236}">
                <a16:creationId xmlns:a16="http://schemas.microsoft.com/office/drawing/2014/main" id="{1D9AF593-0AB9-4206-BCF6-53E8436B69D6}"/>
              </a:ext>
            </a:extLst>
          </p:cNvPr>
          <p:cNvPicPr>
            <a:picLocks noRot="1" noChangeAspect="1"/>
          </p:cNvPicPr>
          <p:nvPr>
            <a:videoFile r:link="rId1"/>
          </p:nvPr>
        </p:nvPicPr>
        <p:blipFill>
          <a:blip r:embed="rId5"/>
          <a:stretch>
            <a:fillRect/>
          </a:stretch>
        </p:blipFill>
        <p:spPr>
          <a:xfrm>
            <a:off x="1316454" y="1276709"/>
            <a:ext cx="6511092" cy="3662490"/>
          </a:xfrm>
          <a:prstGeom prst="rect">
            <a:avLst/>
          </a:prstGeom>
        </p:spPr>
      </p:pic>
    </p:spTree>
    <p:extLst>
      <p:ext uri="{BB962C8B-B14F-4D97-AF65-F5344CB8AC3E}">
        <p14:creationId xmlns:p14="http://schemas.microsoft.com/office/powerpoint/2010/main" val="58752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3D28CC-3C2F-49BD-AD16-CBAB6A66DF94}"/>
              </a:ext>
            </a:extLst>
          </p:cNvPr>
          <p:cNvSpPr txBox="1"/>
          <p:nvPr/>
        </p:nvSpPr>
        <p:spPr>
          <a:xfrm>
            <a:off x="2757488" y="256104"/>
            <a:ext cx="5229225" cy="523220"/>
          </a:xfrm>
          <a:prstGeom prst="rect">
            <a:avLst/>
          </a:prstGeom>
          <a:noFill/>
        </p:spPr>
        <p:txBody>
          <a:bodyPr wrap="square" rtlCol="0">
            <a:spAutoFit/>
          </a:bodyPr>
          <a:lstStyle/>
          <a:p>
            <a:r>
              <a:rPr lang="en-GB" sz="2800" b="1" dirty="0"/>
              <a:t>Student Leadership at HT</a:t>
            </a:r>
          </a:p>
        </p:txBody>
      </p:sp>
      <p:pic>
        <p:nvPicPr>
          <p:cNvPr id="3" name="Picture 2">
            <a:extLst>
              <a:ext uri="{FF2B5EF4-FFF2-40B4-BE49-F238E27FC236}">
                <a16:creationId xmlns:a16="http://schemas.microsoft.com/office/drawing/2014/main" id="{999ED829-1D60-4328-BBFF-EB137430063C}"/>
              </a:ext>
            </a:extLst>
          </p:cNvPr>
          <p:cNvPicPr>
            <a:picLocks noChangeAspect="1"/>
          </p:cNvPicPr>
          <p:nvPr/>
        </p:nvPicPr>
        <p:blipFill>
          <a:blip r:embed="rId3"/>
          <a:stretch>
            <a:fillRect/>
          </a:stretch>
        </p:blipFill>
        <p:spPr>
          <a:xfrm>
            <a:off x="228542" y="1259455"/>
            <a:ext cx="8686916" cy="3550309"/>
          </a:xfrm>
          <a:prstGeom prst="rect">
            <a:avLst/>
          </a:prstGeom>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1402625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19EBBB7-04EA-4D11-A62E-D51F2DED604F}"/>
              </a:ext>
            </a:extLst>
          </p:cNvPr>
          <p:cNvPicPr>
            <a:picLocks noChangeAspect="1"/>
          </p:cNvPicPr>
          <p:nvPr/>
        </p:nvPicPr>
        <p:blipFill>
          <a:blip r:embed="rId3"/>
          <a:stretch>
            <a:fillRect/>
          </a:stretch>
        </p:blipFill>
        <p:spPr>
          <a:xfrm>
            <a:off x="437649" y="1700039"/>
            <a:ext cx="8268701" cy="2871962"/>
          </a:xfrm>
          <a:prstGeom prst="rect">
            <a:avLst/>
          </a:prstGeom>
        </p:spPr>
        <p:style>
          <a:lnRef idx="2">
            <a:schemeClr val="dk1"/>
          </a:lnRef>
          <a:fillRef idx="1">
            <a:schemeClr val="lt1"/>
          </a:fillRef>
          <a:effectRef idx="0">
            <a:schemeClr val="dk1"/>
          </a:effectRef>
          <a:fontRef idx="minor">
            <a:schemeClr val="dk1"/>
          </a:fontRef>
        </p:style>
      </p:pic>
      <p:pic>
        <p:nvPicPr>
          <p:cNvPr id="3" name="Picture 2">
            <a:extLst>
              <a:ext uri="{FF2B5EF4-FFF2-40B4-BE49-F238E27FC236}">
                <a16:creationId xmlns:a16="http://schemas.microsoft.com/office/drawing/2014/main" id="{CEA619CF-5D00-4156-9A21-BE54E13FA3CF}"/>
              </a:ext>
            </a:extLst>
          </p:cNvPr>
          <p:cNvPicPr>
            <a:picLocks noChangeAspect="1"/>
          </p:cNvPicPr>
          <p:nvPr/>
        </p:nvPicPr>
        <p:blipFill>
          <a:blip r:embed="rId4"/>
          <a:stretch>
            <a:fillRect/>
          </a:stretch>
        </p:blipFill>
        <p:spPr>
          <a:xfrm>
            <a:off x="2767161" y="167988"/>
            <a:ext cx="5352752" cy="749873"/>
          </a:xfrm>
          <a:prstGeom prst="rect">
            <a:avLst/>
          </a:prstGeom>
        </p:spPr>
      </p:pic>
    </p:spTree>
    <p:extLst>
      <p:ext uri="{BB962C8B-B14F-4D97-AF65-F5344CB8AC3E}">
        <p14:creationId xmlns:p14="http://schemas.microsoft.com/office/powerpoint/2010/main" val="2633569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10F2C4E-1632-4396-A3C7-90D77946F441}"/>
              </a:ext>
            </a:extLst>
          </p:cNvPr>
          <p:cNvPicPr>
            <a:picLocks noChangeAspect="1"/>
          </p:cNvPicPr>
          <p:nvPr/>
        </p:nvPicPr>
        <p:blipFill>
          <a:blip r:embed="rId3"/>
          <a:stretch>
            <a:fillRect/>
          </a:stretch>
        </p:blipFill>
        <p:spPr>
          <a:xfrm>
            <a:off x="2781449" y="153701"/>
            <a:ext cx="5352752" cy="749873"/>
          </a:xfrm>
          <a:prstGeom prst="rect">
            <a:avLst/>
          </a:prstGeom>
        </p:spPr>
      </p:pic>
      <p:pic>
        <p:nvPicPr>
          <p:cNvPr id="3" name="Picture 2">
            <a:extLst>
              <a:ext uri="{FF2B5EF4-FFF2-40B4-BE49-F238E27FC236}">
                <a16:creationId xmlns:a16="http://schemas.microsoft.com/office/drawing/2014/main" id="{E3439017-324C-4F9B-AA35-9566D5C3FD1C}"/>
              </a:ext>
            </a:extLst>
          </p:cNvPr>
          <p:cNvPicPr>
            <a:picLocks noChangeAspect="1"/>
          </p:cNvPicPr>
          <p:nvPr/>
        </p:nvPicPr>
        <p:blipFill rotWithShape="1">
          <a:blip r:embed="rId4"/>
          <a:srcRect l="1340" t="8610" r="2235" b="9371"/>
          <a:stretch/>
        </p:blipFill>
        <p:spPr>
          <a:xfrm>
            <a:off x="285750" y="1328739"/>
            <a:ext cx="8701088" cy="3051742"/>
          </a:xfrm>
          <a:prstGeom prst="rect">
            <a:avLst/>
          </a:prstGeom>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931180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2BE185D-9035-40BA-9319-DA937AF25AF5}"/>
              </a:ext>
            </a:extLst>
          </p:cNvPr>
          <p:cNvPicPr>
            <a:picLocks noChangeAspect="1"/>
          </p:cNvPicPr>
          <p:nvPr/>
        </p:nvPicPr>
        <p:blipFill>
          <a:blip r:embed="rId3"/>
          <a:stretch>
            <a:fillRect/>
          </a:stretch>
        </p:blipFill>
        <p:spPr>
          <a:xfrm>
            <a:off x="240247" y="1371601"/>
            <a:ext cx="8663506" cy="2948120"/>
          </a:xfrm>
          <a:prstGeom prst="rect">
            <a:avLst/>
          </a:prstGeom>
        </p:spPr>
        <p:style>
          <a:lnRef idx="2">
            <a:schemeClr val="dk1"/>
          </a:lnRef>
          <a:fillRef idx="1">
            <a:schemeClr val="lt1"/>
          </a:fillRef>
          <a:effectRef idx="0">
            <a:schemeClr val="dk1"/>
          </a:effectRef>
          <a:fontRef idx="minor">
            <a:schemeClr val="dk1"/>
          </a:fontRef>
        </p:style>
      </p:pic>
      <p:pic>
        <p:nvPicPr>
          <p:cNvPr id="3" name="Picture 2">
            <a:extLst>
              <a:ext uri="{FF2B5EF4-FFF2-40B4-BE49-F238E27FC236}">
                <a16:creationId xmlns:a16="http://schemas.microsoft.com/office/drawing/2014/main" id="{6188802D-AD79-499F-8749-03EEF7857E02}"/>
              </a:ext>
            </a:extLst>
          </p:cNvPr>
          <p:cNvPicPr>
            <a:picLocks noChangeAspect="1"/>
          </p:cNvPicPr>
          <p:nvPr/>
        </p:nvPicPr>
        <p:blipFill>
          <a:blip r:embed="rId4"/>
          <a:stretch>
            <a:fillRect/>
          </a:stretch>
        </p:blipFill>
        <p:spPr>
          <a:xfrm>
            <a:off x="2581424" y="139413"/>
            <a:ext cx="5352752" cy="749873"/>
          </a:xfrm>
          <a:prstGeom prst="rect">
            <a:avLst/>
          </a:prstGeom>
        </p:spPr>
      </p:pic>
    </p:spTree>
    <p:extLst>
      <p:ext uri="{BB962C8B-B14F-4D97-AF65-F5344CB8AC3E}">
        <p14:creationId xmlns:p14="http://schemas.microsoft.com/office/powerpoint/2010/main" val="3625326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5EC4651-167B-403B-A051-5FBBEDD75FF5}"/>
              </a:ext>
            </a:extLst>
          </p:cNvPr>
          <p:cNvPicPr>
            <a:picLocks noChangeAspect="1"/>
          </p:cNvPicPr>
          <p:nvPr/>
        </p:nvPicPr>
        <p:blipFill>
          <a:blip r:embed="rId3"/>
          <a:stretch>
            <a:fillRect/>
          </a:stretch>
        </p:blipFill>
        <p:spPr>
          <a:xfrm>
            <a:off x="2806976" y="182276"/>
            <a:ext cx="5358848" cy="749873"/>
          </a:xfrm>
          <a:prstGeom prst="rect">
            <a:avLst/>
          </a:prstGeom>
        </p:spPr>
      </p:pic>
      <p:pic>
        <p:nvPicPr>
          <p:cNvPr id="3" name="Picture 2">
            <a:extLst>
              <a:ext uri="{FF2B5EF4-FFF2-40B4-BE49-F238E27FC236}">
                <a16:creationId xmlns:a16="http://schemas.microsoft.com/office/drawing/2014/main" id="{6914A301-8048-4530-96E3-E1B0F7D3C4C7}"/>
              </a:ext>
            </a:extLst>
          </p:cNvPr>
          <p:cNvPicPr>
            <a:picLocks noChangeAspect="1"/>
          </p:cNvPicPr>
          <p:nvPr/>
        </p:nvPicPr>
        <p:blipFill>
          <a:blip r:embed="rId4"/>
          <a:stretch>
            <a:fillRect/>
          </a:stretch>
        </p:blipFill>
        <p:spPr>
          <a:xfrm>
            <a:off x="311967" y="1709490"/>
            <a:ext cx="8520066" cy="2576759"/>
          </a:xfrm>
          <a:prstGeom prst="rect">
            <a:avLst/>
          </a:prstGeom>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1950920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F54C698-BE43-466D-B8B1-6A42CD26D829}"/>
              </a:ext>
            </a:extLst>
          </p:cNvPr>
          <p:cNvPicPr>
            <a:picLocks noChangeAspect="1"/>
          </p:cNvPicPr>
          <p:nvPr/>
        </p:nvPicPr>
        <p:blipFill>
          <a:blip r:embed="rId3"/>
          <a:stretch>
            <a:fillRect/>
          </a:stretch>
        </p:blipFill>
        <p:spPr>
          <a:xfrm>
            <a:off x="2846790" y="167988"/>
            <a:ext cx="5364945" cy="749873"/>
          </a:xfrm>
          <a:prstGeom prst="rect">
            <a:avLst/>
          </a:prstGeom>
        </p:spPr>
      </p:pic>
      <p:sp>
        <p:nvSpPr>
          <p:cNvPr id="4" name="TextBox 3">
            <a:extLst>
              <a:ext uri="{FF2B5EF4-FFF2-40B4-BE49-F238E27FC236}">
                <a16:creationId xmlns:a16="http://schemas.microsoft.com/office/drawing/2014/main" id="{72AC96BC-169C-4D01-9345-A07C85E2276E}"/>
              </a:ext>
            </a:extLst>
          </p:cNvPr>
          <p:cNvSpPr txBox="1"/>
          <p:nvPr/>
        </p:nvSpPr>
        <p:spPr>
          <a:xfrm>
            <a:off x="307181" y="1152165"/>
            <a:ext cx="8529638" cy="3693319"/>
          </a:xfrm>
          <a:prstGeom prst="rect">
            <a:avLst/>
          </a:prstGeom>
          <a:noFill/>
        </p:spPr>
        <p:txBody>
          <a:bodyPr wrap="square" rtlCol="0">
            <a:spAutoFit/>
          </a:bodyPr>
          <a:lstStyle/>
          <a:p>
            <a:pPr marL="285750" indent="-285750">
              <a:buFont typeface="Wingdings" panose="05000000000000000000" pitchFamily="2" charset="2"/>
              <a:buChar char="q"/>
            </a:pPr>
            <a:r>
              <a:rPr lang="en-GB" sz="2400" b="1" dirty="0"/>
              <a:t>Next steps …</a:t>
            </a:r>
          </a:p>
          <a:p>
            <a:pPr marL="285750" indent="-285750">
              <a:buFont typeface="Wingdings" panose="05000000000000000000" pitchFamily="2" charset="2"/>
              <a:buChar char="q"/>
            </a:pPr>
            <a:r>
              <a:rPr lang="en-GB" sz="2400" dirty="0"/>
              <a:t>Share the results from the student survey with the Business Manager and Catering Manager and Aspens Caterers to recommend changes and improvements </a:t>
            </a:r>
          </a:p>
          <a:p>
            <a:pPr marL="285750" indent="-285750">
              <a:buFont typeface="Wingdings" panose="05000000000000000000" pitchFamily="2" charset="2"/>
              <a:buChar char="q"/>
            </a:pPr>
            <a:r>
              <a:rPr lang="en-GB" sz="2400" dirty="0"/>
              <a:t>Rotate the queuing system</a:t>
            </a:r>
          </a:p>
          <a:p>
            <a:pPr marL="285750" indent="-285750">
              <a:buFont typeface="Wingdings" panose="05000000000000000000" pitchFamily="2" charset="2"/>
              <a:buChar char="q"/>
            </a:pPr>
            <a:r>
              <a:rPr lang="en-GB" sz="2400" dirty="0"/>
              <a:t>Introduce alternative arrangements for queuing in the winter months</a:t>
            </a:r>
          </a:p>
          <a:p>
            <a:pPr marL="285750" indent="-285750">
              <a:buFont typeface="Wingdings" panose="05000000000000000000" pitchFamily="2" charset="2"/>
              <a:buChar char="q"/>
            </a:pPr>
            <a:r>
              <a:rPr lang="en-GB" sz="2400" dirty="0"/>
              <a:t>Plan to gather student voice and feedback about the new catering service later in the year</a:t>
            </a:r>
          </a:p>
          <a:p>
            <a:pPr marL="285750" indent="-285750">
              <a:buFont typeface="Wingdings" panose="05000000000000000000" pitchFamily="2" charset="2"/>
              <a:buChar char="q"/>
            </a:pPr>
            <a:endParaRPr lang="en-GB" dirty="0"/>
          </a:p>
        </p:txBody>
      </p:sp>
    </p:spTree>
    <p:extLst>
      <p:ext uri="{BB962C8B-B14F-4D97-AF65-F5344CB8AC3E}">
        <p14:creationId xmlns:p14="http://schemas.microsoft.com/office/powerpoint/2010/main" val="3639794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D289A1-2250-42C0-A7C6-600FC2DFA8DF}"/>
              </a:ext>
            </a:extLst>
          </p:cNvPr>
          <p:cNvSpPr txBox="1"/>
          <p:nvPr/>
        </p:nvSpPr>
        <p:spPr>
          <a:xfrm>
            <a:off x="2763520" y="223520"/>
            <a:ext cx="6380480" cy="523220"/>
          </a:xfrm>
          <a:prstGeom prst="rect">
            <a:avLst/>
          </a:prstGeom>
          <a:noFill/>
        </p:spPr>
        <p:txBody>
          <a:bodyPr wrap="square" rtlCol="0">
            <a:spAutoFit/>
          </a:bodyPr>
          <a:lstStyle/>
          <a:p>
            <a:r>
              <a:rPr lang="en-GB" sz="2800" b="1" dirty="0"/>
              <a:t>Anti Bullying Week 14</a:t>
            </a:r>
            <a:r>
              <a:rPr lang="en-GB" sz="2800" b="1" baseline="30000" dirty="0"/>
              <a:t>th</a:t>
            </a:r>
            <a:r>
              <a:rPr lang="en-GB" sz="2800" b="1" dirty="0"/>
              <a:t> – 18</a:t>
            </a:r>
            <a:r>
              <a:rPr lang="en-GB" sz="2800" b="1" baseline="30000" dirty="0"/>
              <a:t>th</a:t>
            </a:r>
            <a:r>
              <a:rPr lang="en-GB" sz="2800" b="1" dirty="0"/>
              <a:t> November </a:t>
            </a:r>
          </a:p>
        </p:txBody>
      </p:sp>
      <p:sp>
        <p:nvSpPr>
          <p:cNvPr id="3" name="TextBox 2">
            <a:extLst>
              <a:ext uri="{FF2B5EF4-FFF2-40B4-BE49-F238E27FC236}">
                <a16:creationId xmlns:a16="http://schemas.microsoft.com/office/drawing/2014/main" id="{7A492194-7F03-479F-BC00-0EC8AA876038}"/>
              </a:ext>
            </a:extLst>
          </p:cNvPr>
          <p:cNvSpPr txBox="1"/>
          <p:nvPr/>
        </p:nvSpPr>
        <p:spPr>
          <a:xfrm>
            <a:off x="223520" y="1198880"/>
            <a:ext cx="8575040" cy="2308324"/>
          </a:xfrm>
          <a:prstGeom prst="rect">
            <a:avLst/>
          </a:prstGeom>
          <a:noFill/>
        </p:spPr>
        <p:txBody>
          <a:bodyPr wrap="square" rtlCol="0">
            <a:spAutoFit/>
          </a:bodyPr>
          <a:lstStyle/>
          <a:p>
            <a:pPr marL="285750" indent="-285750">
              <a:buFont typeface="Wingdings" panose="05000000000000000000" pitchFamily="2" charset="2"/>
              <a:buChar char="§"/>
            </a:pPr>
            <a:r>
              <a:rPr lang="en-GB" sz="2400" dirty="0"/>
              <a:t>1 in 25 people will experience bullying at some point in their lifetime</a:t>
            </a:r>
          </a:p>
          <a:p>
            <a:pPr marL="285750" indent="-285750">
              <a:buFont typeface="Wingdings" panose="05000000000000000000" pitchFamily="2" charset="2"/>
              <a:buChar char="§"/>
            </a:pPr>
            <a:r>
              <a:rPr lang="en-GB" sz="2400" dirty="0"/>
              <a:t>Bullying comes in all shapes and sizes</a:t>
            </a:r>
          </a:p>
          <a:p>
            <a:pPr marL="285750" indent="-285750">
              <a:buFont typeface="Wingdings" panose="05000000000000000000" pitchFamily="2" charset="2"/>
              <a:buChar char="§"/>
            </a:pPr>
            <a:r>
              <a:rPr lang="en-GB" sz="2400" dirty="0"/>
              <a:t>Bullying can cause people to feel anxious, hurt, humiliated and intimidated </a:t>
            </a:r>
          </a:p>
          <a:p>
            <a:pPr marL="285750" indent="-285750">
              <a:buFont typeface="Wingdings" panose="05000000000000000000" pitchFamily="2" charset="2"/>
              <a:buChar char="§"/>
            </a:pPr>
            <a:r>
              <a:rPr lang="en-GB" sz="2400" dirty="0"/>
              <a:t>The theme for anti bullying week this year is one kind word</a:t>
            </a:r>
          </a:p>
        </p:txBody>
      </p:sp>
      <p:pic>
        <p:nvPicPr>
          <p:cNvPr id="4" name="Picture 3">
            <a:extLst>
              <a:ext uri="{FF2B5EF4-FFF2-40B4-BE49-F238E27FC236}">
                <a16:creationId xmlns:a16="http://schemas.microsoft.com/office/drawing/2014/main" id="{1668851B-33E3-43FB-85F1-380EE063BA4B}"/>
              </a:ext>
            </a:extLst>
          </p:cNvPr>
          <p:cNvPicPr>
            <a:picLocks noChangeAspect="1"/>
          </p:cNvPicPr>
          <p:nvPr/>
        </p:nvPicPr>
        <p:blipFill>
          <a:blip r:embed="rId3"/>
          <a:stretch>
            <a:fillRect/>
          </a:stretch>
        </p:blipFill>
        <p:spPr>
          <a:xfrm>
            <a:off x="432462" y="4102666"/>
            <a:ext cx="8157155" cy="1347333"/>
          </a:xfrm>
          <a:prstGeom prst="rect">
            <a:avLst/>
          </a:prstGeom>
        </p:spPr>
      </p:pic>
    </p:spTree>
    <p:extLst>
      <p:ext uri="{BB962C8B-B14F-4D97-AF65-F5344CB8AC3E}">
        <p14:creationId xmlns:p14="http://schemas.microsoft.com/office/powerpoint/2010/main" val="674783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42AF99B42E2474799F5369B04E33C1D" ma:contentTypeVersion="14" ma:contentTypeDescription="Create a new document." ma:contentTypeScope="" ma:versionID="9596048d256dd60566ef3b1b07931a33">
  <xsd:schema xmlns:xsd="http://www.w3.org/2001/XMLSchema" xmlns:xs="http://www.w3.org/2001/XMLSchema" xmlns:p="http://schemas.microsoft.com/office/2006/metadata/properties" xmlns:ns3="5c59acf1-231f-47a5-b633-5598f996a86f" xmlns:ns4="16cd980e-8b81-404a-ab69-91ca52892c8d" targetNamespace="http://schemas.microsoft.com/office/2006/metadata/properties" ma:root="true" ma:fieldsID="00d92f83b1ab2f5509edc194038bf444" ns3:_="" ns4:_="">
    <xsd:import namespace="5c59acf1-231f-47a5-b633-5598f996a86f"/>
    <xsd:import namespace="16cd980e-8b81-404a-ab69-91ca52892c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59acf1-231f-47a5-b633-5598f996a86f"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6cd980e-8b81-404a-ab69-91ca52892c8d"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5B13C9-3FC3-4995-92E7-C2E0FF7EB9B2}">
  <ds:schemaRefs>
    <ds:schemaRef ds:uri="http://purl.org/dc/dcmitype/"/>
    <ds:schemaRef ds:uri="http://purl.org/dc/elements/1.1/"/>
    <ds:schemaRef ds:uri="http://purl.org/dc/terms/"/>
    <ds:schemaRef ds:uri="http://schemas.microsoft.com/office/2006/documentManagement/types"/>
    <ds:schemaRef ds:uri="http://www.w3.org/XML/1998/namespace"/>
    <ds:schemaRef ds:uri="16cd980e-8b81-404a-ab69-91ca52892c8d"/>
    <ds:schemaRef ds:uri="http://schemas.microsoft.com/office/2006/metadata/properties"/>
    <ds:schemaRef ds:uri="http://schemas.microsoft.com/office/infopath/2007/PartnerControls"/>
    <ds:schemaRef ds:uri="http://schemas.openxmlformats.org/package/2006/metadata/core-properties"/>
    <ds:schemaRef ds:uri="5c59acf1-231f-47a5-b633-5598f996a86f"/>
  </ds:schemaRefs>
</ds:datastoreItem>
</file>

<file path=customXml/itemProps2.xml><?xml version="1.0" encoding="utf-8"?>
<ds:datastoreItem xmlns:ds="http://schemas.openxmlformats.org/officeDocument/2006/customXml" ds:itemID="{F6262784-08B3-4E7E-9FF3-CAA9D76F5F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59acf1-231f-47a5-b633-5598f996a86f"/>
    <ds:schemaRef ds:uri="16cd980e-8b81-404a-ab69-91ca52892c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1D132C4-0FA9-4919-81FC-05E9F6AA36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663</TotalTime>
  <Words>2381</Words>
  <Application>Microsoft Office PowerPoint</Application>
  <PresentationFormat>On-screen Show (4:3)</PresentationFormat>
  <Paragraphs>147</Paragraphs>
  <Slides>21</Slides>
  <Notes>21</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Morgan</dc:creator>
  <cp:lastModifiedBy>Mrs M Goodes</cp:lastModifiedBy>
  <cp:revision>55</cp:revision>
  <dcterms:created xsi:type="dcterms:W3CDTF">2019-06-20T13:11:54Z</dcterms:created>
  <dcterms:modified xsi:type="dcterms:W3CDTF">2022-11-18T08:00:51Z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0x010100242AF99B42E2474799F5369B04E33C1D</vt:lpwstr>
  </property>
</Properties>
</file>