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80" r:id="rId5"/>
    <p:sldId id="298" r:id="rId6"/>
    <p:sldId id="295" r:id="rId7"/>
    <p:sldId id="269" r:id="rId8"/>
    <p:sldId id="279" r:id="rId9"/>
    <p:sldId id="291" r:id="rId10"/>
    <p:sldId id="296" r:id="rId11"/>
    <p:sldId id="292" r:id="rId12"/>
    <p:sldId id="293" r:id="rId13"/>
    <p:sldId id="282" r:id="rId14"/>
    <p:sldId id="283" r:id="rId15"/>
    <p:sldId id="299" r:id="rId16"/>
    <p:sldId id="284" r:id="rId17"/>
    <p:sldId id="285" r:id="rId18"/>
    <p:sldId id="286" r:id="rId19"/>
    <p:sldId id="294" r:id="rId20"/>
    <p:sldId id="297" r:id="rId21"/>
    <p:sldId id="27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0000"/>
    <a:srgbClr val="FF99FF"/>
    <a:srgbClr val="F7B5DA"/>
    <a:srgbClr val="981647"/>
    <a:srgbClr val="CA56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89" autoAdjust="0"/>
    <p:restoredTop sz="72976" autoAdjust="0"/>
  </p:normalViewPr>
  <p:slideViewPr>
    <p:cSldViewPr snapToGrid="0">
      <p:cViewPr varScale="1">
        <p:scale>
          <a:sx n="48" d="100"/>
          <a:sy n="48" d="100"/>
        </p:scale>
        <p:origin x="186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A5C7C5-C98A-4AF9-A5C4-A4A1A5C9C51E}"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E9FC3F9D-C492-4996-9512-CD72C503422E}">
      <dgm:prSet/>
      <dgm:spPr/>
      <dgm:t>
        <a:bodyPr/>
        <a:lstStyle/>
        <a:p>
          <a:pPr>
            <a:lnSpc>
              <a:spcPct val="100000"/>
            </a:lnSpc>
          </a:pPr>
          <a:r>
            <a:rPr lang="en-GB" dirty="0"/>
            <a:t>A feeling when we are worried, tense or afraid</a:t>
          </a:r>
          <a:endParaRPr lang="en-US" dirty="0"/>
        </a:p>
      </dgm:t>
    </dgm:pt>
    <dgm:pt modelId="{C2B91934-BA0C-40CF-9925-0E04B1811C69}" type="parTrans" cxnId="{74D1B2B6-209F-4601-9A08-5D6CA22927D7}">
      <dgm:prSet/>
      <dgm:spPr/>
      <dgm:t>
        <a:bodyPr/>
        <a:lstStyle/>
        <a:p>
          <a:endParaRPr lang="en-US"/>
        </a:p>
      </dgm:t>
    </dgm:pt>
    <dgm:pt modelId="{99A2B408-6D5B-4FAD-8EBB-B6C01DE7D763}" type="sibTrans" cxnId="{74D1B2B6-209F-4601-9A08-5D6CA22927D7}">
      <dgm:prSet/>
      <dgm:spPr/>
      <dgm:t>
        <a:bodyPr/>
        <a:lstStyle/>
        <a:p>
          <a:endParaRPr lang="en-US"/>
        </a:p>
      </dgm:t>
    </dgm:pt>
    <dgm:pt modelId="{5FB70AD6-4F99-4BF5-BE03-3DCB53798024}">
      <dgm:prSet/>
      <dgm:spPr/>
      <dgm:t>
        <a:bodyPr/>
        <a:lstStyle/>
        <a:p>
          <a:pPr>
            <a:lnSpc>
              <a:spcPct val="100000"/>
            </a:lnSpc>
          </a:pPr>
          <a:r>
            <a:rPr lang="en-GB"/>
            <a:t>When we think we are under threat</a:t>
          </a:r>
          <a:endParaRPr lang="en-US"/>
        </a:p>
      </dgm:t>
    </dgm:pt>
    <dgm:pt modelId="{B325559F-79D3-4249-9D0D-49B83C695642}" type="parTrans" cxnId="{117274A7-8674-4B46-A086-28E810E7DA1C}">
      <dgm:prSet/>
      <dgm:spPr/>
      <dgm:t>
        <a:bodyPr/>
        <a:lstStyle/>
        <a:p>
          <a:endParaRPr lang="en-US"/>
        </a:p>
      </dgm:t>
    </dgm:pt>
    <dgm:pt modelId="{DB5474A9-C787-479A-945D-3D24F253053A}" type="sibTrans" cxnId="{117274A7-8674-4B46-A086-28E810E7DA1C}">
      <dgm:prSet/>
      <dgm:spPr/>
      <dgm:t>
        <a:bodyPr/>
        <a:lstStyle/>
        <a:p>
          <a:endParaRPr lang="en-US"/>
        </a:p>
      </dgm:t>
    </dgm:pt>
    <dgm:pt modelId="{F4BA7CE4-E5EF-4C74-9B19-A3A3D8C2307E}">
      <dgm:prSet/>
      <dgm:spPr/>
      <dgm:t>
        <a:bodyPr/>
        <a:lstStyle/>
        <a:p>
          <a:pPr>
            <a:lnSpc>
              <a:spcPct val="100000"/>
            </a:lnSpc>
          </a:pPr>
          <a:r>
            <a:rPr lang="en-GB"/>
            <a:t>It can be experiences through our thoughts, feelings and physical sensations</a:t>
          </a:r>
          <a:endParaRPr lang="en-US"/>
        </a:p>
      </dgm:t>
    </dgm:pt>
    <dgm:pt modelId="{8042AAA6-5617-4B6F-B49A-F0D1EF714A4B}" type="parTrans" cxnId="{A5F08628-D145-408B-9898-47805FE5E2A7}">
      <dgm:prSet/>
      <dgm:spPr/>
      <dgm:t>
        <a:bodyPr/>
        <a:lstStyle/>
        <a:p>
          <a:endParaRPr lang="en-US"/>
        </a:p>
      </dgm:t>
    </dgm:pt>
    <dgm:pt modelId="{A7DE69CE-889C-4329-92F4-88A42DCB082D}" type="sibTrans" cxnId="{A5F08628-D145-408B-9898-47805FE5E2A7}">
      <dgm:prSet/>
      <dgm:spPr/>
      <dgm:t>
        <a:bodyPr/>
        <a:lstStyle/>
        <a:p>
          <a:endParaRPr lang="en-US"/>
        </a:p>
      </dgm:t>
    </dgm:pt>
    <dgm:pt modelId="{B5BE4E1D-F863-4EA0-8B8D-3DF155AE0367}">
      <dgm:prSet/>
      <dgm:spPr/>
      <dgm:t>
        <a:bodyPr/>
        <a:lstStyle/>
        <a:p>
          <a:pPr>
            <a:lnSpc>
              <a:spcPct val="100000"/>
            </a:lnSpc>
          </a:pPr>
          <a:r>
            <a:rPr lang="en-GB"/>
            <a:t>Most people feel anxious at times</a:t>
          </a:r>
          <a:endParaRPr lang="en-US"/>
        </a:p>
      </dgm:t>
    </dgm:pt>
    <dgm:pt modelId="{227EDD01-CAF9-4CD3-9CB9-6A61F197EFB1}" type="parTrans" cxnId="{62EB5BE9-F181-45AB-9FBB-FA3676DCB046}">
      <dgm:prSet/>
      <dgm:spPr/>
      <dgm:t>
        <a:bodyPr/>
        <a:lstStyle/>
        <a:p>
          <a:endParaRPr lang="en-US"/>
        </a:p>
      </dgm:t>
    </dgm:pt>
    <dgm:pt modelId="{F781A52C-3FA5-4E0D-A004-F1CB8EE37947}" type="sibTrans" cxnId="{62EB5BE9-F181-45AB-9FBB-FA3676DCB046}">
      <dgm:prSet/>
      <dgm:spPr/>
      <dgm:t>
        <a:bodyPr/>
        <a:lstStyle/>
        <a:p>
          <a:endParaRPr lang="en-US"/>
        </a:p>
      </dgm:t>
    </dgm:pt>
    <dgm:pt modelId="{075144D4-2398-4A1F-9431-5B4045FBF61F}">
      <dgm:prSet/>
      <dgm:spPr/>
      <dgm:t>
        <a:bodyPr/>
        <a:lstStyle/>
        <a:p>
          <a:pPr>
            <a:lnSpc>
              <a:spcPct val="100000"/>
            </a:lnSpc>
          </a:pPr>
          <a:r>
            <a:rPr lang="en-GB"/>
            <a:t>It is common to experience some anxiety during stressful times in your life </a:t>
          </a:r>
          <a:endParaRPr lang="en-US"/>
        </a:p>
      </dgm:t>
    </dgm:pt>
    <dgm:pt modelId="{34789117-75C7-460A-AC2E-545CAE6F7907}" type="parTrans" cxnId="{AC9AAE94-6481-4066-A969-674697486C10}">
      <dgm:prSet/>
      <dgm:spPr/>
      <dgm:t>
        <a:bodyPr/>
        <a:lstStyle/>
        <a:p>
          <a:endParaRPr lang="en-US"/>
        </a:p>
      </dgm:t>
    </dgm:pt>
    <dgm:pt modelId="{FE39FC6A-E26C-4AE7-B7DC-864CDBE1345D}" type="sibTrans" cxnId="{AC9AAE94-6481-4066-A969-674697486C10}">
      <dgm:prSet/>
      <dgm:spPr/>
      <dgm:t>
        <a:bodyPr/>
        <a:lstStyle/>
        <a:p>
          <a:endParaRPr lang="en-US"/>
        </a:p>
      </dgm:t>
    </dgm:pt>
    <dgm:pt modelId="{F7F8AD63-1115-4251-B3E3-04CACBED50C5}" type="pres">
      <dgm:prSet presAssocID="{D1A5C7C5-C98A-4AF9-A5C4-A4A1A5C9C51E}" presName="root" presStyleCnt="0">
        <dgm:presLayoutVars>
          <dgm:dir/>
          <dgm:resizeHandles val="exact"/>
        </dgm:presLayoutVars>
      </dgm:prSet>
      <dgm:spPr/>
    </dgm:pt>
    <dgm:pt modelId="{73739596-8448-409D-B4E2-D2041BD64DB3}" type="pres">
      <dgm:prSet presAssocID="{E9FC3F9D-C492-4996-9512-CD72C503422E}" presName="compNode" presStyleCnt="0"/>
      <dgm:spPr/>
    </dgm:pt>
    <dgm:pt modelId="{B92B0846-9006-4705-8A43-B5C6385E7826}" type="pres">
      <dgm:prSet presAssocID="{E9FC3F9D-C492-4996-9512-CD72C503422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onfused Person"/>
        </a:ext>
      </dgm:extLst>
    </dgm:pt>
    <dgm:pt modelId="{552B7455-3184-4E42-8788-FAD9A0FA7F99}" type="pres">
      <dgm:prSet presAssocID="{E9FC3F9D-C492-4996-9512-CD72C503422E}" presName="spaceRect" presStyleCnt="0"/>
      <dgm:spPr/>
    </dgm:pt>
    <dgm:pt modelId="{1C916CCB-EE5F-4E18-8DE5-495C7D5044DE}" type="pres">
      <dgm:prSet presAssocID="{E9FC3F9D-C492-4996-9512-CD72C503422E}" presName="textRect" presStyleLbl="revTx" presStyleIdx="0" presStyleCnt="5">
        <dgm:presLayoutVars>
          <dgm:chMax val="1"/>
          <dgm:chPref val="1"/>
        </dgm:presLayoutVars>
      </dgm:prSet>
      <dgm:spPr/>
    </dgm:pt>
    <dgm:pt modelId="{111266C9-A9D5-4B8E-A9E8-319B47E1DEC1}" type="pres">
      <dgm:prSet presAssocID="{99A2B408-6D5B-4FAD-8EBB-B6C01DE7D763}" presName="sibTrans" presStyleCnt="0"/>
      <dgm:spPr/>
    </dgm:pt>
    <dgm:pt modelId="{804CC513-F0EB-4E3C-B0C4-67E7ECEAB351}" type="pres">
      <dgm:prSet presAssocID="{5FB70AD6-4F99-4BF5-BE03-3DCB53798024}" presName="compNode" presStyleCnt="0"/>
      <dgm:spPr/>
    </dgm:pt>
    <dgm:pt modelId="{894B36B7-63E1-4AF3-B263-5A6CD7E50E33}" type="pres">
      <dgm:prSet presAssocID="{5FB70AD6-4F99-4BF5-BE03-3DCB5379802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1DB7C403-AFA8-4A96-9F78-082505FB741D}" type="pres">
      <dgm:prSet presAssocID="{5FB70AD6-4F99-4BF5-BE03-3DCB53798024}" presName="spaceRect" presStyleCnt="0"/>
      <dgm:spPr/>
    </dgm:pt>
    <dgm:pt modelId="{09F3C989-9CCA-4D6E-89B0-D2A1C3D1FF18}" type="pres">
      <dgm:prSet presAssocID="{5FB70AD6-4F99-4BF5-BE03-3DCB53798024}" presName="textRect" presStyleLbl="revTx" presStyleIdx="1" presStyleCnt="5">
        <dgm:presLayoutVars>
          <dgm:chMax val="1"/>
          <dgm:chPref val="1"/>
        </dgm:presLayoutVars>
      </dgm:prSet>
      <dgm:spPr/>
    </dgm:pt>
    <dgm:pt modelId="{51030ABC-FC79-4CD7-AD73-8B2CAE46F468}" type="pres">
      <dgm:prSet presAssocID="{DB5474A9-C787-479A-945D-3D24F253053A}" presName="sibTrans" presStyleCnt="0"/>
      <dgm:spPr/>
    </dgm:pt>
    <dgm:pt modelId="{41603D4A-C051-4A1A-A7E3-177F8D0B58AE}" type="pres">
      <dgm:prSet presAssocID="{F4BA7CE4-E5EF-4C74-9B19-A3A3D8C2307E}" presName="compNode" presStyleCnt="0"/>
      <dgm:spPr/>
    </dgm:pt>
    <dgm:pt modelId="{DBE40F24-24DC-4071-8579-0415B94BBE4F}" type="pres">
      <dgm:prSet presAssocID="{F4BA7CE4-E5EF-4C74-9B19-A3A3D8C2307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rain"/>
        </a:ext>
      </dgm:extLst>
    </dgm:pt>
    <dgm:pt modelId="{656652B6-D26C-4427-BEA7-C6515A6DEE49}" type="pres">
      <dgm:prSet presAssocID="{F4BA7CE4-E5EF-4C74-9B19-A3A3D8C2307E}" presName="spaceRect" presStyleCnt="0"/>
      <dgm:spPr/>
    </dgm:pt>
    <dgm:pt modelId="{F4982DB7-14A5-49D4-B4AD-5C34753C8DCF}" type="pres">
      <dgm:prSet presAssocID="{F4BA7CE4-E5EF-4C74-9B19-A3A3D8C2307E}" presName="textRect" presStyleLbl="revTx" presStyleIdx="2" presStyleCnt="5">
        <dgm:presLayoutVars>
          <dgm:chMax val="1"/>
          <dgm:chPref val="1"/>
        </dgm:presLayoutVars>
      </dgm:prSet>
      <dgm:spPr/>
    </dgm:pt>
    <dgm:pt modelId="{C726D051-CA1C-49DC-9F9A-1579B3FEAF59}" type="pres">
      <dgm:prSet presAssocID="{A7DE69CE-889C-4329-92F4-88A42DCB082D}" presName="sibTrans" presStyleCnt="0"/>
      <dgm:spPr/>
    </dgm:pt>
    <dgm:pt modelId="{D036653C-686B-40FC-9B6C-567DEE61DD53}" type="pres">
      <dgm:prSet presAssocID="{B5BE4E1D-F863-4EA0-8B8D-3DF155AE0367}" presName="compNode" presStyleCnt="0"/>
      <dgm:spPr/>
    </dgm:pt>
    <dgm:pt modelId="{0EB6F99F-043A-4DBB-9241-33A6C0FC4C89}" type="pres">
      <dgm:prSet presAssocID="{B5BE4E1D-F863-4EA0-8B8D-3DF155AE036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ad Face with No Fill"/>
        </a:ext>
      </dgm:extLst>
    </dgm:pt>
    <dgm:pt modelId="{469E298C-8B65-4C43-A5A9-85B63BD32A59}" type="pres">
      <dgm:prSet presAssocID="{B5BE4E1D-F863-4EA0-8B8D-3DF155AE0367}" presName="spaceRect" presStyleCnt="0"/>
      <dgm:spPr/>
    </dgm:pt>
    <dgm:pt modelId="{25B65913-3ACE-4C05-AFE7-633C73819BA8}" type="pres">
      <dgm:prSet presAssocID="{B5BE4E1D-F863-4EA0-8B8D-3DF155AE0367}" presName="textRect" presStyleLbl="revTx" presStyleIdx="3" presStyleCnt="5">
        <dgm:presLayoutVars>
          <dgm:chMax val="1"/>
          <dgm:chPref val="1"/>
        </dgm:presLayoutVars>
      </dgm:prSet>
      <dgm:spPr/>
    </dgm:pt>
    <dgm:pt modelId="{08C4A960-A092-48DF-96BF-C8706EDD5826}" type="pres">
      <dgm:prSet presAssocID="{F781A52C-3FA5-4E0D-A004-F1CB8EE37947}" presName="sibTrans" presStyleCnt="0"/>
      <dgm:spPr/>
    </dgm:pt>
    <dgm:pt modelId="{B80D120F-A192-471F-B3BF-2D6DE2EC18D0}" type="pres">
      <dgm:prSet presAssocID="{075144D4-2398-4A1F-9431-5B4045FBF61F}" presName="compNode" presStyleCnt="0"/>
      <dgm:spPr/>
    </dgm:pt>
    <dgm:pt modelId="{0180EB68-9F8A-46CE-82F2-B30A914B904D}" type="pres">
      <dgm:prSet presAssocID="{075144D4-2398-4A1F-9431-5B4045FBF61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Brain in head"/>
        </a:ext>
      </dgm:extLst>
    </dgm:pt>
    <dgm:pt modelId="{390E2F13-2CAC-4FBB-89C0-A5A90F262A18}" type="pres">
      <dgm:prSet presAssocID="{075144D4-2398-4A1F-9431-5B4045FBF61F}" presName="spaceRect" presStyleCnt="0"/>
      <dgm:spPr/>
    </dgm:pt>
    <dgm:pt modelId="{D01B12F2-9495-4732-9BD7-1C2227BC669E}" type="pres">
      <dgm:prSet presAssocID="{075144D4-2398-4A1F-9431-5B4045FBF61F}" presName="textRect" presStyleLbl="revTx" presStyleIdx="4" presStyleCnt="5">
        <dgm:presLayoutVars>
          <dgm:chMax val="1"/>
          <dgm:chPref val="1"/>
        </dgm:presLayoutVars>
      </dgm:prSet>
      <dgm:spPr/>
    </dgm:pt>
  </dgm:ptLst>
  <dgm:cxnLst>
    <dgm:cxn modelId="{A5F08628-D145-408B-9898-47805FE5E2A7}" srcId="{D1A5C7C5-C98A-4AF9-A5C4-A4A1A5C9C51E}" destId="{F4BA7CE4-E5EF-4C74-9B19-A3A3D8C2307E}" srcOrd="2" destOrd="0" parTransId="{8042AAA6-5617-4B6F-B49A-F0D1EF714A4B}" sibTransId="{A7DE69CE-889C-4329-92F4-88A42DCB082D}"/>
    <dgm:cxn modelId="{6C0E6737-32F5-4E16-804C-704A6C894ECF}" type="presOf" srcId="{B5BE4E1D-F863-4EA0-8B8D-3DF155AE0367}" destId="{25B65913-3ACE-4C05-AFE7-633C73819BA8}" srcOrd="0" destOrd="0" presId="urn:microsoft.com/office/officeart/2018/2/layout/IconLabelList"/>
    <dgm:cxn modelId="{891C4351-8088-4BD9-AD54-D1B379127333}" type="presOf" srcId="{E9FC3F9D-C492-4996-9512-CD72C503422E}" destId="{1C916CCB-EE5F-4E18-8DE5-495C7D5044DE}" srcOrd="0" destOrd="0" presId="urn:microsoft.com/office/officeart/2018/2/layout/IconLabelList"/>
    <dgm:cxn modelId="{6ED7D156-3E1B-4AA0-8B3A-D5BDAEEB97A7}" type="presOf" srcId="{F4BA7CE4-E5EF-4C74-9B19-A3A3D8C2307E}" destId="{F4982DB7-14A5-49D4-B4AD-5C34753C8DCF}" srcOrd="0" destOrd="0" presId="urn:microsoft.com/office/officeart/2018/2/layout/IconLabelList"/>
    <dgm:cxn modelId="{BD523492-D268-4B4C-93C5-7AF50C4E3418}" type="presOf" srcId="{5FB70AD6-4F99-4BF5-BE03-3DCB53798024}" destId="{09F3C989-9CCA-4D6E-89B0-D2A1C3D1FF18}" srcOrd="0" destOrd="0" presId="urn:microsoft.com/office/officeart/2018/2/layout/IconLabelList"/>
    <dgm:cxn modelId="{AC9AAE94-6481-4066-A969-674697486C10}" srcId="{D1A5C7C5-C98A-4AF9-A5C4-A4A1A5C9C51E}" destId="{075144D4-2398-4A1F-9431-5B4045FBF61F}" srcOrd="4" destOrd="0" parTransId="{34789117-75C7-460A-AC2E-545CAE6F7907}" sibTransId="{FE39FC6A-E26C-4AE7-B7DC-864CDBE1345D}"/>
    <dgm:cxn modelId="{117274A7-8674-4B46-A086-28E810E7DA1C}" srcId="{D1A5C7C5-C98A-4AF9-A5C4-A4A1A5C9C51E}" destId="{5FB70AD6-4F99-4BF5-BE03-3DCB53798024}" srcOrd="1" destOrd="0" parTransId="{B325559F-79D3-4249-9D0D-49B83C695642}" sibTransId="{DB5474A9-C787-479A-945D-3D24F253053A}"/>
    <dgm:cxn modelId="{74D1B2B6-209F-4601-9A08-5D6CA22927D7}" srcId="{D1A5C7C5-C98A-4AF9-A5C4-A4A1A5C9C51E}" destId="{E9FC3F9D-C492-4996-9512-CD72C503422E}" srcOrd="0" destOrd="0" parTransId="{C2B91934-BA0C-40CF-9925-0E04B1811C69}" sibTransId="{99A2B408-6D5B-4FAD-8EBB-B6C01DE7D763}"/>
    <dgm:cxn modelId="{AE86C9D9-FA22-4C8A-95C9-E18C763EE531}" type="presOf" srcId="{D1A5C7C5-C98A-4AF9-A5C4-A4A1A5C9C51E}" destId="{F7F8AD63-1115-4251-B3E3-04CACBED50C5}" srcOrd="0" destOrd="0" presId="urn:microsoft.com/office/officeart/2018/2/layout/IconLabelList"/>
    <dgm:cxn modelId="{62EB5BE9-F181-45AB-9FBB-FA3676DCB046}" srcId="{D1A5C7C5-C98A-4AF9-A5C4-A4A1A5C9C51E}" destId="{B5BE4E1D-F863-4EA0-8B8D-3DF155AE0367}" srcOrd="3" destOrd="0" parTransId="{227EDD01-CAF9-4CD3-9CB9-6A61F197EFB1}" sibTransId="{F781A52C-3FA5-4E0D-A004-F1CB8EE37947}"/>
    <dgm:cxn modelId="{E5A89CF0-FAA7-47DC-92C9-5AA49BB9E143}" type="presOf" srcId="{075144D4-2398-4A1F-9431-5B4045FBF61F}" destId="{D01B12F2-9495-4732-9BD7-1C2227BC669E}" srcOrd="0" destOrd="0" presId="urn:microsoft.com/office/officeart/2018/2/layout/IconLabelList"/>
    <dgm:cxn modelId="{9E1AEA46-C01A-4DAF-9624-D1918AB75372}" type="presParOf" srcId="{F7F8AD63-1115-4251-B3E3-04CACBED50C5}" destId="{73739596-8448-409D-B4E2-D2041BD64DB3}" srcOrd="0" destOrd="0" presId="urn:microsoft.com/office/officeart/2018/2/layout/IconLabelList"/>
    <dgm:cxn modelId="{6A3AE527-F5F1-4C4D-9803-97928E0DEEB1}" type="presParOf" srcId="{73739596-8448-409D-B4E2-D2041BD64DB3}" destId="{B92B0846-9006-4705-8A43-B5C6385E7826}" srcOrd="0" destOrd="0" presId="urn:microsoft.com/office/officeart/2018/2/layout/IconLabelList"/>
    <dgm:cxn modelId="{9EE64BFA-25F2-4BD6-85EB-0F5E15F7058E}" type="presParOf" srcId="{73739596-8448-409D-B4E2-D2041BD64DB3}" destId="{552B7455-3184-4E42-8788-FAD9A0FA7F99}" srcOrd="1" destOrd="0" presId="urn:microsoft.com/office/officeart/2018/2/layout/IconLabelList"/>
    <dgm:cxn modelId="{D7EE8562-8E24-41A4-9E17-A2DEF3033F63}" type="presParOf" srcId="{73739596-8448-409D-B4E2-D2041BD64DB3}" destId="{1C916CCB-EE5F-4E18-8DE5-495C7D5044DE}" srcOrd="2" destOrd="0" presId="urn:microsoft.com/office/officeart/2018/2/layout/IconLabelList"/>
    <dgm:cxn modelId="{F976A166-998B-45FD-A05A-A062ACE1143E}" type="presParOf" srcId="{F7F8AD63-1115-4251-B3E3-04CACBED50C5}" destId="{111266C9-A9D5-4B8E-A9E8-319B47E1DEC1}" srcOrd="1" destOrd="0" presId="urn:microsoft.com/office/officeart/2018/2/layout/IconLabelList"/>
    <dgm:cxn modelId="{82C08B0C-51B8-4A86-8A69-F2374F88C8D6}" type="presParOf" srcId="{F7F8AD63-1115-4251-B3E3-04CACBED50C5}" destId="{804CC513-F0EB-4E3C-B0C4-67E7ECEAB351}" srcOrd="2" destOrd="0" presId="urn:microsoft.com/office/officeart/2018/2/layout/IconLabelList"/>
    <dgm:cxn modelId="{4962D55A-86CA-4320-AA1F-21FC31D5632C}" type="presParOf" srcId="{804CC513-F0EB-4E3C-B0C4-67E7ECEAB351}" destId="{894B36B7-63E1-4AF3-B263-5A6CD7E50E33}" srcOrd="0" destOrd="0" presId="urn:microsoft.com/office/officeart/2018/2/layout/IconLabelList"/>
    <dgm:cxn modelId="{9012E661-4C73-41B4-B59A-844DECBC307E}" type="presParOf" srcId="{804CC513-F0EB-4E3C-B0C4-67E7ECEAB351}" destId="{1DB7C403-AFA8-4A96-9F78-082505FB741D}" srcOrd="1" destOrd="0" presId="urn:microsoft.com/office/officeart/2018/2/layout/IconLabelList"/>
    <dgm:cxn modelId="{231AC445-64F2-4045-BF84-DABDFF65E2A5}" type="presParOf" srcId="{804CC513-F0EB-4E3C-B0C4-67E7ECEAB351}" destId="{09F3C989-9CCA-4D6E-89B0-D2A1C3D1FF18}" srcOrd="2" destOrd="0" presId="urn:microsoft.com/office/officeart/2018/2/layout/IconLabelList"/>
    <dgm:cxn modelId="{A6289330-ABAD-43E9-82BC-0F821E6D68F4}" type="presParOf" srcId="{F7F8AD63-1115-4251-B3E3-04CACBED50C5}" destId="{51030ABC-FC79-4CD7-AD73-8B2CAE46F468}" srcOrd="3" destOrd="0" presId="urn:microsoft.com/office/officeart/2018/2/layout/IconLabelList"/>
    <dgm:cxn modelId="{917F04D3-9BA6-4237-BA4B-E2F1C01AD094}" type="presParOf" srcId="{F7F8AD63-1115-4251-B3E3-04CACBED50C5}" destId="{41603D4A-C051-4A1A-A7E3-177F8D0B58AE}" srcOrd="4" destOrd="0" presId="urn:microsoft.com/office/officeart/2018/2/layout/IconLabelList"/>
    <dgm:cxn modelId="{F4F240B0-45C7-491F-83CA-91AB88F54B26}" type="presParOf" srcId="{41603D4A-C051-4A1A-A7E3-177F8D0B58AE}" destId="{DBE40F24-24DC-4071-8579-0415B94BBE4F}" srcOrd="0" destOrd="0" presId="urn:microsoft.com/office/officeart/2018/2/layout/IconLabelList"/>
    <dgm:cxn modelId="{ACAD1CE4-33DB-4CD7-BF43-CA70214341D8}" type="presParOf" srcId="{41603D4A-C051-4A1A-A7E3-177F8D0B58AE}" destId="{656652B6-D26C-4427-BEA7-C6515A6DEE49}" srcOrd="1" destOrd="0" presId="urn:microsoft.com/office/officeart/2018/2/layout/IconLabelList"/>
    <dgm:cxn modelId="{73A19FAB-639E-4075-92AD-60291A56683A}" type="presParOf" srcId="{41603D4A-C051-4A1A-A7E3-177F8D0B58AE}" destId="{F4982DB7-14A5-49D4-B4AD-5C34753C8DCF}" srcOrd="2" destOrd="0" presId="urn:microsoft.com/office/officeart/2018/2/layout/IconLabelList"/>
    <dgm:cxn modelId="{E676F8B4-3433-4035-87F2-96DA39359BCA}" type="presParOf" srcId="{F7F8AD63-1115-4251-B3E3-04CACBED50C5}" destId="{C726D051-CA1C-49DC-9F9A-1579B3FEAF59}" srcOrd="5" destOrd="0" presId="urn:microsoft.com/office/officeart/2018/2/layout/IconLabelList"/>
    <dgm:cxn modelId="{F1A42794-FB96-454B-8822-43AE301E8B98}" type="presParOf" srcId="{F7F8AD63-1115-4251-B3E3-04CACBED50C5}" destId="{D036653C-686B-40FC-9B6C-567DEE61DD53}" srcOrd="6" destOrd="0" presId="urn:microsoft.com/office/officeart/2018/2/layout/IconLabelList"/>
    <dgm:cxn modelId="{3D2F8911-6642-4089-9541-ED28EEB75444}" type="presParOf" srcId="{D036653C-686B-40FC-9B6C-567DEE61DD53}" destId="{0EB6F99F-043A-4DBB-9241-33A6C0FC4C89}" srcOrd="0" destOrd="0" presId="urn:microsoft.com/office/officeart/2018/2/layout/IconLabelList"/>
    <dgm:cxn modelId="{817FA69D-B24C-4B68-B985-FB3D5D65E6FE}" type="presParOf" srcId="{D036653C-686B-40FC-9B6C-567DEE61DD53}" destId="{469E298C-8B65-4C43-A5A9-85B63BD32A59}" srcOrd="1" destOrd="0" presId="urn:microsoft.com/office/officeart/2018/2/layout/IconLabelList"/>
    <dgm:cxn modelId="{78C849F0-D941-4B86-8F97-C4B3285A0C7A}" type="presParOf" srcId="{D036653C-686B-40FC-9B6C-567DEE61DD53}" destId="{25B65913-3ACE-4C05-AFE7-633C73819BA8}" srcOrd="2" destOrd="0" presId="urn:microsoft.com/office/officeart/2018/2/layout/IconLabelList"/>
    <dgm:cxn modelId="{DCF75B6D-AB7E-41DA-8C2E-81707DEBABB5}" type="presParOf" srcId="{F7F8AD63-1115-4251-B3E3-04CACBED50C5}" destId="{08C4A960-A092-48DF-96BF-C8706EDD5826}" srcOrd="7" destOrd="0" presId="urn:microsoft.com/office/officeart/2018/2/layout/IconLabelList"/>
    <dgm:cxn modelId="{BF004B55-7973-4ECD-90FA-2864ADA84269}" type="presParOf" srcId="{F7F8AD63-1115-4251-B3E3-04CACBED50C5}" destId="{B80D120F-A192-471F-B3BF-2D6DE2EC18D0}" srcOrd="8" destOrd="0" presId="urn:microsoft.com/office/officeart/2018/2/layout/IconLabelList"/>
    <dgm:cxn modelId="{E44B7477-B8EF-4221-A760-27CCA88FC1E9}" type="presParOf" srcId="{B80D120F-A192-471F-B3BF-2D6DE2EC18D0}" destId="{0180EB68-9F8A-46CE-82F2-B30A914B904D}" srcOrd="0" destOrd="0" presId="urn:microsoft.com/office/officeart/2018/2/layout/IconLabelList"/>
    <dgm:cxn modelId="{FEDD5592-3C3F-4260-92F7-925CB255DD0D}" type="presParOf" srcId="{B80D120F-A192-471F-B3BF-2D6DE2EC18D0}" destId="{390E2F13-2CAC-4FBB-89C0-A5A90F262A18}" srcOrd="1" destOrd="0" presId="urn:microsoft.com/office/officeart/2018/2/layout/IconLabelList"/>
    <dgm:cxn modelId="{1A43A28B-74CB-4BEB-AA10-18249C9BB18F}" type="presParOf" srcId="{B80D120F-A192-471F-B3BF-2D6DE2EC18D0}" destId="{D01B12F2-9495-4732-9BD7-1C2227BC669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B0846-9006-4705-8A43-B5C6385E7826}">
      <dsp:nvSpPr>
        <dsp:cNvPr id="0" name=""/>
        <dsp:cNvSpPr/>
      </dsp:nvSpPr>
      <dsp:spPr>
        <a:xfrm>
          <a:off x="416370" y="585546"/>
          <a:ext cx="677900" cy="6779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916CCB-EE5F-4E18-8DE5-495C7D5044DE}">
      <dsp:nvSpPr>
        <dsp:cNvPr id="0" name=""/>
        <dsp:cNvSpPr/>
      </dsp:nvSpPr>
      <dsp:spPr>
        <a:xfrm>
          <a:off x="2098" y="1489531"/>
          <a:ext cx="1506445" cy="60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dirty="0"/>
            <a:t>A feeling when we are worried, tense or afraid</a:t>
          </a:r>
          <a:endParaRPr lang="en-US" sz="1100" kern="1200" dirty="0"/>
        </a:p>
      </dsp:txBody>
      <dsp:txXfrm>
        <a:off x="2098" y="1489531"/>
        <a:ext cx="1506445" cy="602578"/>
      </dsp:txXfrm>
    </dsp:sp>
    <dsp:sp modelId="{894B36B7-63E1-4AF3-B263-5A6CD7E50E33}">
      <dsp:nvSpPr>
        <dsp:cNvPr id="0" name=""/>
        <dsp:cNvSpPr/>
      </dsp:nvSpPr>
      <dsp:spPr>
        <a:xfrm>
          <a:off x="2186444" y="585546"/>
          <a:ext cx="677900" cy="6779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F3C989-9CCA-4D6E-89B0-D2A1C3D1FF18}">
      <dsp:nvSpPr>
        <dsp:cNvPr id="0" name=""/>
        <dsp:cNvSpPr/>
      </dsp:nvSpPr>
      <dsp:spPr>
        <a:xfrm>
          <a:off x="1772171" y="1489531"/>
          <a:ext cx="1506445" cy="60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When we think we are under threat</a:t>
          </a:r>
          <a:endParaRPr lang="en-US" sz="1100" kern="1200"/>
        </a:p>
      </dsp:txBody>
      <dsp:txXfrm>
        <a:off x="1772171" y="1489531"/>
        <a:ext cx="1506445" cy="602578"/>
      </dsp:txXfrm>
    </dsp:sp>
    <dsp:sp modelId="{DBE40F24-24DC-4071-8579-0415B94BBE4F}">
      <dsp:nvSpPr>
        <dsp:cNvPr id="0" name=""/>
        <dsp:cNvSpPr/>
      </dsp:nvSpPr>
      <dsp:spPr>
        <a:xfrm>
          <a:off x="3956517" y="585546"/>
          <a:ext cx="677900" cy="6779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982DB7-14A5-49D4-B4AD-5C34753C8DCF}">
      <dsp:nvSpPr>
        <dsp:cNvPr id="0" name=""/>
        <dsp:cNvSpPr/>
      </dsp:nvSpPr>
      <dsp:spPr>
        <a:xfrm>
          <a:off x="3542244" y="1489531"/>
          <a:ext cx="1506445" cy="60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It can be experiences through our thoughts, feelings and physical sensations</a:t>
          </a:r>
          <a:endParaRPr lang="en-US" sz="1100" kern="1200"/>
        </a:p>
      </dsp:txBody>
      <dsp:txXfrm>
        <a:off x="3542244" y="1489531"/>
        <a:ext cx="1506445" cy="602578"/>
      </dsp:txXfrm>
    </dsp:sp>
    <dsp:sp modelId="{0EB6F99F-043A-4DBB-9241-33A6C0FC4C89}">
      <dsp:nvSpPr>
        <dsp:cNvPr id="0" name=""/>
        <dsp:cNvSpPr/>
      </dsp:nvSpPr>
      <dsp:spPr>
        <a:xfrm>
          <a:off x="5726590" y="585546"/>
          <a:ext cx="677900" cy="6779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B65913-3ACE-4C05-AFE7-633C73819BA8}">
      <dsp:nvSpPr>
        <dsp:cNvPr id="0" name=""/>
        <dsp:cNvSpPr/>
      </dsp:nvSpPr>
      <dsp:spPr>
        <a:xfrm>
          <a:off x="5312318" y="1489531"/>
          <a:ext cx="1506445" cy="60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Most people feel anxious at times</a:t>
          </a:r>
          <a:endParaRPr lang="en-US" sz="1100" kern="1200"/>
        </a:p>
      </dsp:txBody>
      <dsp:txXfrm>
        <a:off x="5312318" y="1489531"/>
        <a:ext cx="1506445" cy="602578"/>
      </dsp:txXfrm>
    </dsp:sp>
    <dsp:sp modelId="{0180EB68-9F8A-46CE-82F2-B30A914B904D}">
      <dsp:nvSpPr>
        <dsp:cNvPr id="0" name=""/>
        <dsp:cNvSpPr/>
      </dsp:nvSpPr>
      <dsp:spPr>
        <a:xfrm>
          <a:off x="7496663" y="585546"/>
          <a:ext cx="677900" cy="6779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1B12F2-9495-4732-9BD7-1C2227BC669E}">
      <dsp:nvSpPr>
        <dsp:cNvPr id="0" name=""/>
        <dsp:cNvSpPr/>
      </dsp:nvSpPr>
      <dsp:spPr>
        <a:xfrm>
          <a:off x="7082391" y="1489531"/>
          <a:ext cx="1506445" cy="602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kern="1200"/>
            <a:t>It is common to experience some anxiety during stressful times in your life </a:t>
          </a:r>
          <a:endParaRPr lang="en-US" sz="1100" kern="1200"/>
        </a:p>
      </dsp:txBody>
      <dsp:txXfrm>
        <a:off x="7082391" y="1489531"/>
        <a:ext cx="1506445" cy="60257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2B7A67-EB9A-47E0-B3A9-26315ECBC474}" type="datetimeFigureOut">
              <a:rPr lang="en-GB" smtClean="0"/>
              <a:t>26/05/2023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F23054-0DE3-4B4C-92E0-A415A7889336}" type="slidenum">
              <a:rPr lang="en-GB" smtClean="0"/>
              <a:t>‹#›</a:t>
            </a:fld>
            <a:endParaRPr lang="en-GB"/>
          </a:p>
        </p:txBody>
      </p:sp>
    </p:spTree>
    <p:extLst>
      <p:ext uri="{BB962C8B-B14F-4D97-AF65-F5344CB8AC3E}">
        <p14:creationId xmlns:p14="http://schemas.microsoft.com/office/powerpoint/2010/main" val="1503493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13F612-C4FB-47DC-92A9-46F159BDF10E}" type="datetimeFigureOut">
              <a:rPr lang="en-GB" smtClean="0"/>
              <a:t>26/05/2023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E0D08-8119-41B9-8B80-C7618093A528}" type="slidenum">
              <a:rPr lang="en-GB" smtClean="0"/>
              <a:t>‹#›</a:t>
            </a:fld>
            <a:endParaRPr lang="en-GB"/>
          </a:p>
        </p:txBody>
      </p:sp>
    </p:spTree>
    <p:extLst>
      <p:ext uri="{BB962C8B-B14F-4D97-AF65-F5344CB8AC3E}">
        <p14:creationId xmlns:p14="http://schemas.microsoft.com/office/powerpoint/2010/main" val="2414322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ind.org.uk/information-support/types-of-mental-health-problems/sleep-problems/"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mind.org.uk/information-support/types-of-mental-health-problems/anxiety-and-panic-attacks/" TargetMode="External"/><Relationship Id="rId4" Type="http://schemas.openxmlformats.org/officeDocument/2006/relationships/hyperlink" Target="https://www.mind.org.uk/information-support/types-of-mental-health-problems/stres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Today's assembly will be focusing on</a:t>
            </a:r>
            <a:r>
              <a:rPr lang="en-GB" sz="1200" dirty="0"/>
              <a:t> the theme of the Mental Health Foundation Mental Health Awareness </a:t>
            </a:r>
            <a:r>
              <a:rPr lang="en-GB" dirty="0"/>
              <a:t>Week:  </a:t>
            </a:r>
            <a:r>
              <a:rPr lang="en-GB" b="1" dirty="0"/>
              <a:t>Anxiety and links with our HT character traits shown on this slide.  </a:t>
            </a:r>
            <a:endParaRPr lang="en-GB" sz="1200" dirty="0">
              <a:cs typeface="Calibri"/>
            </a:endParaRPr>
          </a:p>
          <a:p>
            <a:endParaRPr lang="en-GB" sz="1200" dirty="0">
              <a:cs typeface="Calibri"/>
            </a:endParaRPr>
          </a:p>
          <a:p>
            <a:r>
              <a:rPr lang="en-US" sz="1200" dirty="0"/>
              <a:t>Anxiety is a </a:t>
            </a:r>
            <a:r>
              <a:rPr lang="en-US" sz="1200" b="1" dirty="0"/>
              <a:t>natural response to stress</a:t>
            </a:r>
            <a:r>
              <a:rPr lang="en-US" sz="1200" dirty="0"/>
              <a:t> or perceived threats that involves feelings of uneasiness, worry, or fear. It's a </a:t>
            </a:r>
            <a:r>
              <a:rPr lang="en-US" sz="1200" b="1" dirty="0"/>
              <a:t>normal and common human emotion </a:t>
            </a:r>
            <a:r>
              <a:rPr lang="en-US" sz="1200" dirty="0"/>
              <a:t>that can be experienced by anyone, but for some people, it can become too much and interfere with their daily lives.</a:t>
            </a:r>
          </a:p>
          <a:p>
            <a:endParaRPr lang="en-US" sz="1200" dirty="0"/>
          </a:p>
          <a:p>
            <a:r>
              <a:rPr lang="en-US" sz="1200" dirty="0"/>
              <a:t>This assembly will look at ways you can support your mental health and particularly if you experience anxiety – </a:t>
            </a:r>
            <a:r>
              <a:rPr lang="en-US" dirty="0"/>
              <a:t>the good news is there is a lot you can do to support yourself if you experience anxiety and there is a lot of support you can access.  </a:t>
            </a:r>
            <a:endParaRPr lang="en-US" sz="1200" dirty="0">
              <a:cs typeface="Calibri"/>
            </a:endParaRPr>
          </a:p>
          <a:p>
            <a:endParaRPr lang="en-GB" dirty="0"/>
          </a:p>
        </p:txBody>
      </p:sp>
      <p:sp>
        <p:nvSpPr>
          <p:cNvPr id="4" name="Slide Number Placeholder 3"/>
          <p:cNvSpPr>
            <a:spLocks noGrp="1"/>
          </p:cNvSpPr>
          <p:nvPr>
            <p:ph type="sldNum" sz="quarter" idx="5"/>
          </p:nvPr>
        </p:nvSpPr>
        <p:spPr/>
        <p:txBody>
          <a:bodyPr/>
          <a:lstStyle/>
          <a:p>
            <a:fld id="{72EE0D08-8119-41B9-8B80-C7618093A528}" type="slidenum">
              <a:rPr lang="en-GB" smtClean="0"/>
              <a:t>1</a:t>
            </a:fld>
            <a:endParaRPr lang="en-GB"/>
          </a:p>
        </p:txBody>
      </p:sp>
    </p:spTree>
    <p:extLst>
      <p:ext uri="{BB962C8B-B14F-4D97-AF65-F5344CB8AC3E}">
        <p14:creationId xmlns:p14="http://schemas.microsoft.com/office/powerpoint/2010/main" val="741291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Getting enough sleep helps our brain regulate emotions and respond to stressors in a calm way. </a:t>
            </a:r>
            <a:r>
              <a:rPr lang="en-US" b="1" dirty="0"/>
              <a:t>Lack of sleep can increase anxiety </a:t>
            </a:r>
            <a:r>
              <a:rPr lang="en-US" dirty="0"/>
              <a:t>and make it harder for us to deal with daily stressors. By prioritizing </a:t>
            </a:r>
            <a:r>
              <a:rPr lang="en-US" b="1" dirty="0"/>
              <a:t>good sleep habits</a:t>
            </a:r>
            <a:r>
              <a:rPr lang="en-US" dirty="0"/>
              <a:t>, we can help alleviate anxiety and feel more refreshed and energized for the day ahead.</a:t>
            </a:r>
          </a:p>
          <a:p>
            <a:endParaRPr lang="en-US" dirty="0"/>
          </a:p>
          <a:p>
            <a:r>
              <a:rPr lang="en-US" b="0" i="0" dirty="0">
                <a:effectLst/>
              </a:rPr>
              <a:t>To get good sleep, it's important to establish a consistent </a:t>
            </a:r>
            <a:r>
              <a:rPr lang="en-US" b="1" i="0" dirty="0">
                <a:effectLst/>
              </a:rPr>
              <a:t>sleep routine</a:t>
            </a:r>
            <a:r>
              <a:rPr lang="en-US" b="0" i="0" dirty="0">
                <a:effectLst/>
              </a:rPr>
              <a:t>, which includes going to bed and waking up at the same time every day. </a:t>
            </a:r>
            <a:r>
              <a:rPr lang="en-US" b="1" i="0" dirty="0">
                <a:effectLst/>
              </a:rPr>
              <a:t>Avoid caffeine, nicotine, and electronic devices before bed</a:t>
            </a:r>
            <a:r>
              <a:rPr lang="en-US" b="0" i="0" dirty="0">
                <a:effectLst/>
              </a:rPr>
              <a:t>, as they can interfere with sleep quality. Lastly, </a:t>
            </a:r>
            <a:r>
              <a:rPr lang="en-US" b="1" i="0" dirty="0">
                <a:effectLst/>
              </a:rPr>
              <a:t>create a comfortable sleep environmen</a:t>
            </a:r>
            <a:r>
              <a:rPr lang="en-US" b="0" i="0" dirty="0">
                <a:effectLst/>
              </a:rPr>
              <a:t>t by keeping your bedroom cool, quiet, and dark.</a:t>
            </a:r>
            <a:endParaRPr lang="en-US" dirty="0"/>
          </a:p>
          <a:p>
            <a:endParaRPr lang="en-GB" dirty="0"/>
          </a:p>
        </p:txBody>
      </p:sp>
      <p:sp>
        <p:nvSpPr>
          <p:cNvPr id="4" name="Slide Number Placeholder 3"/>
          <p:cNvSpPr>
            <a:spLocks noGrp="1"/>
          </p:cNvSpPr>
          <p:nvPr>
            <p:ph type="sldNum" sz="quarter" idx="5"/>
          </p:nvPr>
        </p:nvSpPr>
        <p:spPr/>
        <p:txBody>
          <a:bodyPr/>
          <a:lstStyle/>
          <a:p>
            <a:fld id="{72EE0D08-8119-41B9-8B80-C7618093A528}" type="slidenum">
              <a:rPr lang="en-GB" smtClean="0"/>
              <a:t>10</a:t>
            </a:fld>
            <a:endParaRPr lang="en-GB"/>
          </a:p>
        </p:txBody>
      </p:sp>
    </p:spTree>
    <p:extLst>
      <p:ext uri="{BB962C8B-B14F-4D97-AF65-F5344CB8AC3E}">
        <p14:creationId xmlns:p14="http://schemas.microsoft.com/office/powerpoint/2010/main" val="1985838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Bananas</a:t>
            </a:r>
            <a:r>
              <a:rPr lang="en-GB" sz="1200" dirty="0"/>
              <a:t> before bed provide rich muscle-relaxing minerals. Bananas also contain the amino acid </a:t>
            </a:r>
            <a:r>
              <a:rPr lang="en-GB" sz="1200" b="1" dirty="0" err="1"/>
              <a:t>trypt</a:t>
            </a:r>
            <a:r>
              <a:rPr lang="en-GB" sz="1200" b="1" dirty="0"/>
              <a:t>-o-phan</a:t>
            </a:r>
            <a:r>
              <a:rPr lang="en-GB" sz="1200" dirty="0"/>
              <a:t> which helps sleep.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Toast</a:t>
            </a:r>
            <a:r>
              <a:rPr lang="en-US" sz="1200" dirty="0"/>
              <a:t> effects insulin levels, which appear to play a role in regulating your body’s sleep-wake clock</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Kiwi fruit </a:t>
            </a:r>
            <a:r>
              <a:rPr lang="en-US" sz="1200" dirty="0"/>
              <a:t>are rich in serotonin and antioxidants, both of which may improve sleep quality when eaten before bed.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Cherries </a:t>
            </a:r>
            <a:r>
              <a:rPr lang="en-US" sz="1200" dirty="0"/>
              <a:t>are high in melatonin, a sleep-inducing hormone.  Cherry Juice has the same affect.</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Brazil nuts </a:t>
            </a:r>
            <a:r>
              <a:rPr lang="en-US" sz="1200" dirty="0"/>
              <a:t>are an excellent source of </a:t>
            </a:r>
            <a:r>
              <a:rPr lang="en-US" sz="1200" b="1" dirty="0"/>
              <a:t>selenium</a:t>
            </a:r>
            <a:r>
              <a:rPr lang="en-US" sz="1200" dirty="0"/>
              <a:t>, a mineral that helps you get a restful sleep.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also important to avoid eating large meals right before bed because your body needs time to digest the food. Eating a heavy meal before bed can make you feel uncomfortable and make it harder to fall asleep.</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72EE0D08-8119-41B9-8B80-C7618093A528}" type="slidenum">
              <a:rPr lang="en-GB" smtClean="0"/>
              <a:t>11</a:t>
            </a:fld>
            <a:endParaRPr lang="en-GB"/>
          </a:p>
        </p:txBody>
      </p:sp>
    </p:spTree>
    <p:extLst>
      <p:ext uri="{BB962C8B-B14F-4D97-AF65-F5344CB8AC3E}">
        <p14:creationId xmlns:p14="http://schemas.microsoft.com/office/powerpoint/2010/main" val="2054758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When you're feeling anxious and overwhelmed, practicing a grounding technique can help bring your thoughts back to the moment.</a:t>
            </a:r>
          </a:p>
          <a:p>
            <a:r>
              <a:rPr lang="en-US" sz="1200" b="0" i="0" kern="1200" dirty="0">
                <a:solidFill>
                  <a:schemeClr val="tx1"/>
                </a:solidFill>
                <a:effectLst/>
                <a:latin typeface="+mn-lt"/>
                <a:ea typeface="+mn-ea"/>
                <a:cs typeface="+mn-cs"/>
              </a:rPr>
              <a:t>Below is a grounding technique to follow along with. As you take part, try to take in small details of the environment around you and notice details that your mind usually won't pick up, such as the feel of objects around you or sounds in the distance.</a:t>
            </a:r>
          </a:p>
          <a:p>
            <a:r>
              <a:rPr lang="en-US" sz="1200" b="0" i="0" kern="1200" dirty="0">
                <a:solidFill>
                  <a:schemeClr val="tx1"/>
                </a:solidFill>
                <a:effectLst/>
                <a:latin typeface="+mn-lt"/>
                <a:ea typeface="+mn-ea"/>
                <a:cs typeface="+mn-cs"/>
              </a:rPr>
              <a:t>5- things you can see – colours shapes hands sky</a:t>
            </a:r>
          </a:p>
          <a:p>
            <a:r>
              <a:rPr lang="en-US" sz="1200" b="0" i="0" kern="1200" dirty="0">
                <a:solidFill>
                  <a:schemeClr val="tx1"/>
                </a:solidFill>
                <a:effectLst/>
                <a:latin typeface="+mn-lt"/>
                <a:ea typeface="+mn-ea"/>
                <a:cs typeface="+mn-cs"/>
              </a:rPr>
              <a:t>4 – things – feel clothes on your arm</a:t>
            </a:r>
          </a:p>
          <a:p>
            <a:r>
              <a:rPr lang="en-US" sz="1200" b="0" i="0" kern="1200" dirty="0">
                <a:solidFill>
                  <a:schemeClr val="tx1"/>
                </a:solidFill>
                <a:effectLst/>
                <a:latin typeface="+mn-lt"/>
                <a:ea typeface="+mn-ea"/>
                <a:cs typeface="+mn-cs"/>
              </a:rPr>
              <a:t>3 things – hear clock ticking</a:t>
            </a:r>
          </a:p>
          <a:p>
            <a:r>
              <a:rPr lang="en-US" sz="1200" b="0" i="0" kern="1200" dirty="0">
                <a:solidFill>
                  <a:schemeClr val="tx1"/>
                </a:solidFill>
                <a:effectLst/>
                <a:latin typeface="+mn-lt"/>
                <a:ea typeface="+mn-ea"/>
                <a:cs typeface="+mn-cs"/>
              </a:rPr>
              <a:t>2 things smell – perfume food</a:t>
            </a:r>
          </a:p>
          <a:p>
            <a:r>
              <a:rPr lang="en-US" sz="1200" b="0" i="0" kern="1200" dirty="0">
                <a:solidFill>
                  <a:schemeClr val="tx1"/>
                </a:solidFill>
                <a:effectLst/>
                <a:latin typeface="+mn-lt"/>
                <a:ea typeface="+mn-ea"/>
                <a:cs typeface="+mn-cs"/>
              </a:rPr>
              <a:t>1 thing taste – last meal snack in a minute </a:t>
            </a:r>
          </a:p>
          <a:p>
            <a:endParaRPr lang="en-GB" dirty="0"/>
          </a:p>
        </p:txBody>
      </p:sp>
      <p:sp>
        <p:nvSpPr>
          <p:cNvPr id="4" name="Slide Number Placeholder 3"/>
          <p:cNvSpPr>
            <a:spLocks noGrp="1"/>
          </p:cNvSpPr>
          <p:nvPr>
            <p:ph type="sldNum" sz="quarter" idx="5"/>
          </p:nvPr>
        </p:nvSpPr>
        <p:spPr/>
        <p:txBody>
          <a:bodyPr/>
          <a:lstStyle/>
          <a:p>
            <a:fld id="{72EE0D08-8119-41B9-8B80-C7618093A528}" type="slidenum">
              <a:rPr lang="en-GB" smtClean="0"/>
              <a:t>12</a:t>
            </a:fld>
            <a:endParaRPr lang="en-GB"/>
          </a:p>
        </p:txBody>
      </p:sp>
    </p:spTree>
    <p:extLst>
      <p:ext uri="{BB962C8B-B14F-4D97-AF65-F5344CB8AC3E}">
        <p14:creationId xmlns:p14="http://schemas.microsoft.com/office/powerpoint/2010/main" val="1781181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Spending time in nature can also </a:t>
            </a:r>
            <a:r>
              <a:rPr lang="en-US" b="1" dirty="0"/>
              <a:t>increase our levels of serotonin</a:t>
            </a:r>
            <a:r>
              <a:rPr lang="en-US" dirty="0"/>
              <a:t>, which is a neurotransmitter that makes us feel happy and content. When we have higher levels of serotonin, we're more likely to feel happy and content.  It also reduces </a:t>
            </a:r>
            <a:r>
              <a:rPr lang="en-US" b="1" dirty="0"/>
              <a:t>cortisol</a:t>
            </a:r>
            <a:r>
              <a:rPr lang="en-US" dirty="0"/>
              <a:t> which can help us feel less anxious and more at ease.</a:t>
            </a:r>
          </a:p>
          <a:p>
            <a:endParaRPr lang="en-US" sz="1000" dirty="0"/>
          </a:p>
          <a:p>
            <a:r>
              <a:rPr lang="en-US" dirty="0"/>
              <a:t>Appreciating the natural world can also help us feel more </a:t>
            </a:r>
            <a:r>
              <a:rPr lang="en-US" b="1" dirty="0"/>
              <a:t>connected to something larger than ourselves</a:t>
            </a:r>
            <a:r>
              <a:rPr lang="en-US" dirty="0"/>
              <a:t> and gives us a feeling of purpose and belonging.</a:t>
            </a:r>
          </a:p>
          <a:p>
            <a:endParaRPr lang="en-US" sz="1000" dirty="0"/>
          </a:p>
          <a:p>
            <a:r>
              <a:rPr lang="en-US" dirty="0"/>
              <a:t>So, whether it's taking a walk in the park, going for a hike, or just spending some time outside, appreciating the natural world can be a really effective way to lower your anxiety levels.</a:t>
            </a:r>
            <a:endParaRPr lang="en-GB" dirty="0"/>
          </a:p>
          <a:p>
            <a:endParaRPr lang="en-GB" dirty="0"/>
          </a:p>
        </p:txBody>
      </p:sp>
      <p:sp>
        <p:nvSpPr>
          <p:cNvPr id="4" name="Slide Number Placeholder 3"/>
          <p:cNvSpPr>
            <a:spLocks noGrp="1"/>
          </p:cNvSpPr>
          <p:nvPr>
            <p:ph type="sldNum" sz="quarter" idx="5"/>
          </p:nvPr>
        </p:nvSpPr>
        <p:spPr/>
        <p:txBody>
          <a:bodyPr/>
          <a:lstStyle/>
          <a:p>
            <a:fld id="{72EE0D08-8119-41B9-8B80-C7618093A528}" type="slidenum">
              <a:rPr lang="en-GB" smtClean="0"/>
              <a:t>13</a:t>
            </a:fld>
            <a:endParaRPr lang="en-GB"/>
          </a:p>
        </p:txBody>
      </p:sp>
    </p:spTree>
    <p:extLst>
      <p:ext uri="{BB962C8B-B14F-4D97-AF65-F5344CB8AC3E}">
        <p14:creationId xmlns:p14="http://schemas.microsoft.com/office/powerpoint/2010/main" val="2656613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Socializing and connecting with others can help reduce anxiety by </a:t>
            </a:r>
            <a:r>
              <a:rPr lang="en-US" b="1" dirty="0"/>
              <a:t>distracting your mind from worries and negative thoughts</a:t>
            </a:r>
            <a:r>
              <a:rPr lang="en-US" dirty="0"/>
              <a:t>, and by providing a sense of belonging and support. </a:t>
            </a:r>
          </a:p>
          <a:p>
            <a:endParaRPr lang="en-US" dirty="0"/>
          </a:p>
          <a:p>
            <a:r>
              <a:rPr lang="en-US" dirty="0"/>
              <a:t>Talking to friends or participating in social activities can also increase </a:t>
            </a:r>
            <a:r>
              <a:rPr lang="en-US" b="1" dirty="0"/>
              <a:t>the release of feel-good hormones in the brain</a:t>
            </a:r>
            <a:r>
              <a:rPr lang="en-US" dirty="0"/>
              <a:t>, which can improve mood and reduce stress.</a:t>
            </a:r>
          </a:p>
          <a:p>
            <a:endParaRPr lang="en-US" dirty="0"/>
          </a:p>
          <a:p>
            <a:r>
              <a:rPr lang="en-US" dirty="0"/>
              <a:t>Additionally, socializing can </a:t>
            </a:r>
            <a:r>
              <a:rPr lang="en-US" b="1" dirty="0"/>
              <a:t>help you build social skills and self-confidence</a:t>
            </a:r>
            <a:r>
              <a:rPr lang="en-US" dirty="0"/>
              <a:t>, which can help you feel more comfortable in social situations and reduce anxiety in the long term.</a:t>
            </a:r>
            <a:endParaRPr lang="en-GB" dirty="0"/>
          </a:p>
          <a:p>
            <a:endParaRPr lang="en-GB" dirty="0"/>
          </a:p>
        </p:txBody>
      </p:sp>
      <p:sp>
        <p:nvSpPr>
          <p:cNvPr id="4" name="Slide Number Placeholder 3"/>
          <p:cNvSpPr>
            <a:spLocks noGrp="1"/>
          </p:cNvSpPr>
          <p:nvPr>
            <p:ph type="sldNum" sz="quarter" idx="5"/>
          </p:nvPr>
        </p:nvSpPr>
        <p:spPr/>
        <p:txBody>
          <a:bodyPr/>
          <a:lstStyle/>
          <a:p>
            <a:fld id="{72EE0D08-8119-41B9-8B80-C7618093A528}" type="slidenum">
              <a:rPr lang="en-GB" smtClean="0"/>
              <a:t>14</a:t>
            </a:fld>
            <a:endParaRPr lang="en-GB"/>
          </a:p>
        </p:txBody>
      </p:sp>
    </p:spTree>
    <p:extLst>
      <p:ext uri="{BB962C8B-B14F-4D97-AF65-F5344CB8AC3E}">
        <p14:creationId xmlns:p14="http://schemas.microsoft.com/office/powerpoint/2010/main" val="2676403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reasons for this is because of social comparisons – we all have a natural tendency to compare ourselves to others – whether on or offline – this can be helpful in helping us to evaluate our own achievements, skills, emotions and so on – this in turn influences how we see ourselves.</a:t>
            </a:r>
          </a:p>
          <a:p>
            <a:r>
              <a:rPr lang="en-GB" dirty="0"/>
              <a:t>Comparing ourselves on social media to people who are doing better than us can make us feel inadequate or inferior – research shows the more time we spend on social media websites the more likely people compare themselves socially and this is linked to increased levels of anxiety</a:t>
            </a:r>
          </a:p>
          <a:p>
            <a:r>
              <a:rPr lang="en-GB" dirty="0"/>
              <a:t>The reason for this is the fact that people generally portray themselves in a positive way they may enhance their appearance with filters or create the impression their life is more interesting and relevant than it really is … this can lower the self esteem of others who are comparing themselves against an unrealistic ideal</a:t>
            </a:r>
          </a:p>
        </p:txBody>
      </p:sp>
      <p:sp>
        <p:nvSpPr>
          <p:cNvPr id="4" name="Slide Number Placeholder 3"/>
          <p:cNvSpPr>
            <a:spLocks noGrp="1"/>
          </p:cNvSpPr>
          <p:nvPr>
            <p:ph type="sldNum" sz="quarter" idx="5"/>
          </p:nvPr>
        </p:nvSpPr>
        <p:spPr/>
        <p:txBody>
          <a:bodyPr/>
          <a:lstStyle/>
          <a:p>
            <a:fld id="{72EE0D08-8119-41B9-8B80-C7618093A528}" type="slidenum">
              <a:rPr lang="en-GB" smtClean="0"/>
              <a:t>15</a:t>
            </a:fld>
            <a:endParaRPr lang="en-GB"/>
          </a:p>
        </p:txBody>
      </p:sp>
    </p:spTree>
    <p:extLst>
      <p:ext uri="{BB962C8B-B14F-4D97-AF65-F5344CB8AC3E}">
        <p14:creationId xmlns:p14="http://schemas.microsoft.com/office/powerpoint/2010/main" val="83575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all change the way we think and this will change the way we feel.</a:t>
            </a:r>
          </a:p>
          <a:p>
            <a:r>
              <a:rPr lang="en-GB" dirty="0"/>
              <a:t>There are researched and proven strategies that can be used to reduce anxiety.</a:t>
            </a:r>
          </a:p>
          <a:p>
            <a:r>
              <a:rPr lang="en-GB" dirty="0"/>
              <a:t>Cognitive behavioural therapy or CBT is a proven strategy that can work – and can work quickly to reduce anxiety.</a:t>
            </a:r>
            <a:endParaRPr lang="en-GB" dirty="0">
              <a:ea typeface="Calibri"/>
              <a:cs typeface="Calibri"/>
            </a:endParaRPr>
          </a:p>
          <a:p>
            <a:r>
              <a:rPr lang="en-GB" dirty="0"/>
              <a:t>A person feels anxious because something happens – </a:t>
            </a:r>
            <a:r>
              <a:rPr lang="en-GB" b="1" dirty="0"/>
              <a:t>it could be anything for example </a:t>
            </a:r>
            <a:r>
              <a:rPr lang="en-GB" dirty="0"/>
              <a:t>– received a test score back and it was not the grade you wanted / expected. </a:t>
            </a:r>
            <a:r>
              <a:rPr lang="en-GB" b="1" dirty="0"/>
              <a:t> It’s natural to think about this </a:t>
            </a:r>
            <a:r>
              <a:rPr lang="en-GB" dirty="0"/>
              <a:t>and you may </a:t>
            </a:r>
            <a:r>
              <a:rPr lang="en-GB" b="1" dirty="0"/>
              <a:t>think ‘I’m useless </a:t>
            </a:r>
            <a:r>
              <a:rPr lang="en-GB" dirty="0"/>
              <a:t>I’m not any good at maths, I’m never going to get a Grade 4 in maths I can’t do it … this is </a:t>
            </a:r>
            <a:r>
              <a:rPr lang="en-GB" b="1" dirty="0"/>
              <a:t>altered thinking</a:t>
            </a:r>
            <a:r>
              <a:rPr lang="en-GB" dirty="0"/>
              <a:t>- this </a:t>
            </a:r>
            <a:r>
              <a:rPr lang="en-GB" b="1" dirty="0"/>
              <a:t>leads to altered feelings</a:t>
            </a:r>
            <a:r>
              <a:rPr lang="en-GB" dirty="0"/>
              <a:t> …. I’m useless and I won’t do well in my exams – I’m going to fail and I won’t be able to do this next year … this can make you</a:t>
            </a:r>
            <a:r>
              <a:rPr lang="en-GB" b="1" dirty="0"/>
              <a:t> feel pretty low </a:t>
            </a:r>
            <a:r>
              <a:rPr lang="en-GB" dirty="0"/>
              <a:t>and can lead you to </a:t>
            </a:r>
            <a:r>
              <a:rPr lang="en-GB" b="1" dirty="0"/>
              <a:t>feel anxious </a:t>
            </a:r>
            <a:r>
              <a:rPr lang="en-GB" dirty="0"/>
              <a:t>or guilty that you should have worked harder … this leads to altered physical symptoms … you can get sweaty tense headaches and feel very tired you may not be able to sit still or can</a:t>
            </a:r>
            <a:r>
              <a:rPr lang="en-GB" b="1" dirty="0"/>
              <a:t> feel your heart racing </a:t>
            </a:r>
            <a:endParaRPr lang="en-GB" b="1" dirty="0">
              <a:ea typeface="Calibri"/>
              <a:cs typeface="Calibri"/>
            </a:endParaRPr>
          </a:p>
          <a:p>
            <a:r>
              <a:rPr lang="en-GB" dirty="0"/>
              <a:t>Its </a:t>
            </a:r>
            <a:r>
              <a:rPr lang="en-GB" b="1" dirty="0"/>
              <a:t>natural as your tired or tense </a:t>
            </a:r>
            <a:r>
              <a:rPr lang="en-GB" dirty="0"/>
              <a:t>for you to change your behaviour – you</a:t>
            </a:r>
            <a:r>
              <a:rPr lang="en-GB" b="1" dirty="0"/>
              <a:t> don’t feel like going out a</a:t>
            </a:r>
            <a:r>
              <a:rPr lang="en-GB" dirty="0"/>
              <a:t>nd you might end up steering clear of people and not doing any exercise or </a:t>
            </a:r>
            <a:r>
              <a:rPr lang="en-GB" b="1" dirty="0"/>
              <a:t>just not have any motivation </a:t>
            </a:r>
            <a:r>
              <a:rPr lang="en-GB" dirty="0"/>
              <a:t>– you may get unwell and get ill and the cycle keeps going round and round </a:t>
            </a:r>
          </a:p>
          <a:p>
            <a:r>
              <a:rPr lang="en-GB" dirty="0"/>
              <a:t>The good thing is we can break this cycle and pattern</a:t>
            </a:r>
          </a:p>
          <a:p>
            <a:r>
              <a:rPr lang="en-GB" dirty="0"/>
              <a:t>Identify and </a:t>
            </a:r>
            <a:r>
              <a:rPr lang="en-GB" b="1" dirty="0"/>
              <a:t>challenge the thoughts </a:t>
            </a:r>
            <a:r>
              <a:rPr lang="en-GB" dirty="0"/>
              <a:t>– are they accurate are they </a:t>
            </a:r>
            <a:r>
              <a:rPr lang="en-GB" b="1" dirty="0"/>
              <a:t>based on facts </a:t>
            </a:r>
            <a:r>
              <a:rPr lang="en-GB" dirty="0"/>
              <a:t>or just feelings – this is the first step to breaking the vicious cycle </a:t>
            </a:r>
          </a:p>
        </p:txBody>
      </p:sp>
      <p:sp>
        <p:nvSpPr>
          <p:cNvPr id="4" name="Slide Number Placeholder 3"/>
          <p:cNvSpPr>
            <a:spLocks noGrp="1"/>
          </p:cNvSpPr>
          <p:nvPr>
            <p:ph type="sldNum" sz="quarter" idx="5"/>
          </p:nvPr>
        </p:nvSpPr>
        <p:spPr/>
        <p:txBody>
          <a:bodyPr/>
          <a:lstStyle/>
          <a:p>
            <a:fld id="{72EE0D08-8119-41B9-8B80-C7618093A528}" type="slidenum">
              <a:rPr lang="en-GB" smtClean="0"/>
              <a:t>16</a:t>
            </a:fld>
            <a:endParaRPr lang="en-GB"/>
          </a:p>
        </p:txBody>
      </p:sp>
    </p:spTree>
    <p:extLst>
      <p:ext uri="{BB962C8B-B14F-4D97-AF65-F5344CB8AC3E}">
        <p14:creationId xmlns:p14="http://schemas.microsoft.com/office/powerpoint/2010/main" val="1193448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However you are feeling there are people who can help you – here are some services which are recommended for young people.  </a:t>
            </a:r>
          </a:p>
          <a:p>
            <a:r>
              <a:rPr lang="en-US"/>
              <a:t>Blue Ice App – is an evidence based app designed to help young people to manage their emotions and reduce the urge to self harm – this app includes a mood diary and a toolbox of strategies as well as emergency numbers.  </a:t>
            </a:r>
          </a:p>
          <a:p>
            <a:r>
              <a:rPr lang="en-US" dirty="0"/>
              <a:t>Chill Panda is another app which gives loads of practical ways to immediately reduce anxiety and feelings of panic …</a:t>
            </a:r>
            <a:endParaRPr lang="en-GB" dirty="0"/>
          </a:p>
        </p:txBody>
      </p:sp>
      <p:sp>
        <p:nvSpPr>
          <p:cNvPr id="4" name="Slide Number Placeholder 3"/>
          <p:cNvSpPr>
            <a:spLocks noGrp="1"/>
          </p:cNvSpPr>
          <p:nvPr>
            <p:ph type="sldNum" sz="quarter" idx="5"/>
          </p:nvPr>
        </p:nvSpPr>
        <p:spPr/>
        <p:txBody>
          <a:bodyPr/>
          <a:lstStyle/>
          <a:p>
            <a:fld id="{72EE0D08-8119-41B9-8B80-C7618093A528}" type="slidenum">
              <a:rPr lang="en-GB" smtClean="0"/>
              <a:t>17</a:t>
            </a:fld>
            <a:endParaRPr lang="en-GB"/>
          </a:p>
        </p:txBody>
      </p:sp>
    </p:spTree>
    <p:extLst>
      <p:ext uri="{BB962C8B-B14F-4D97-AF65-F5344CB8AC3E}">
        <p14:creationId xmlns:p14="http://schemas.microsoft.com/office/powerpoint/2010/main" val="1711333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Finally – remember anxiety is a common feeling that sometimes gets out of control but the good news is there are many ways to manage feeling of anxiety and prevent them from getting worse and interfering with your life.  </a:t>
            </a:r>
          </a:p>
        </p:txBody>
      </p:sp>
      <p:sp>
        <p:nvSpPr>
          <p:cNvPr id="4" name="Slide Number Placeholder 3"/>
          <p:cNvSpPr>
            <a:spLocks noGrp="1"/>
          </p:cNvSpPr>
          <p:nvPr>
            <p:ph type="sldNum" sz="quarter" idx="5"/>
          </p:nvPr>
        </p:nvSpPr>
        <p:spPr/>
        <p:txBody>
          <a:bodyPr/>
          <a:lstStyle/>
          <a:p>
            <a:fld id="{72EE0D08-8119-41B9-8B80-C7618093A528}" type="slidenum">
              <a:rPr lang="en-GB" smtClean="0"/>
              <a:t>18</a:t>
            </a:fld>
            <a:endParaRPr lang="en-GB"/>
          </a:p>
        </p:txBody>
      </p:sp>
    </p:spTree>
    <p:extLst>
      <p:ext uri="{BB962C8B-B14F-4D97-AF65-F5344CB8AC3E}">
        <p14:creationId xmlns:p14="http://schemas.microsoft.com/office/powerpoint/2010/main" val="192428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shows a spectrum of mental health the ideal zone to be in is obviously the healthy and green zone but sometimes when there are external and stressful events that we may not be able to control we may find our mental health moves into the coping struggling or even unwell zone – this can affect your attendance, behaviour, progress, friendships etc.  The good news is that there are a lot of proven ways to keep your mental health in the healthy zone.  </a:t>
            </a:r>
          </a:p>
        </p:txBody>
      </p:sp>
      <p:sp>
        <p:nvSpPr>
          <p:cNvPr id="4" name="Slide Number Placeholder 3"/>
          <p:cNvSpPr>
            <a:spLocks noGrp="1"/>
          </p:cNvSpPr>
          <p:nvPr>
            <p:ph type="sldNum" sz="quarter" idx="5"/>
          </p:nvPr>
        </p:nvSpPr>
        <p:spPr/>
        <p:txBody>
          <a:bodyPr/>
          <a:lstStyle/>
          <a:p>
            <a:fld id="{72EE0D08-8119-41B9-8B80-C7618093A528}" type="slidenum">
              <a:rPr lang="en-GB" smtClean="0"/>
              <a:t>2</a:t>
            </a:fld>
            <a:endParaRPr lang="en-GB"/>
          </a:p>
        </p:txBody>
      </p:sp>
    </p:spTree>
    <p:extLst>
      <p:ext uri="{BB962C8B-B14F-4D97-AF65-F5344CB8AC3E}">
        <p14:creationId xmlns:p14="http://schemas.microsoft.com/office/powerpoint/2010/main" val="3463658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Anxiety is what we feel when we are worried, tense or afraid – particularly about things that are about to happen, or which we think could happen in the future. Anxiety is a natural human response when we perceive that we are under threat. It can be experienced through our thoughts, feelings and physical sensations. Most people feel anxious at times. It's particularly common to experience some anxiety while coping with stressful events or changes, especially if they could have a big impact on your life.</a:t>
            </a:r>
          </a:p>
        </p:txBody>
      </p:sp>
      <p:sp>
        <p:nvSpPr>
          <p:cNvPr id="4" name="Slide Number Placeholder 3"/>
          <p:cNvSpPr>
            <a:spLocks noGrp="1"/>
          </p:cNvSpPr>
          <p:nvPr>
            <p:ph type="sldNum" sz="quarter" idx="5"/>
          </p:nvPr>
        </p:nvSpPr>
        <p:spPr/>
        <p:txBody>
          <a:bodyPr/>
          <a:lstStyle/>
          <a:p>
            <a:fld id="{72EE0D08-8119-41B9-8B80-C7618093A528}" type="slidenum">
              <a:rPr lang="en-GB" smtClean="0"/>
              <a:t>3</a:t>
            </a:fld>
            <a:endParaRPr lang="en-GB"/>
          </a:p>
        </p:txBody>
      </p:sp>
    </p:spTree>
    <p:extLst>
      <p:ext uri="{BB962C8B-B14F-4D97-AF65-F5344CB8AC3E}">
        <p14:creationId xmlns:p14="http://schemas.microsoft.com/office/powerpoint/2010/main" val="1902207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Anxiety feels different for everyone. You might experience some of the things listed below, and you might also have other experiences or difficulties that aren't listed here.</a:t>
            </a:r>
          </a:p>
          <a:p>
            <a:r>
              <a:rPr lang="en-GB" dirty="0"/>
              <a:t>effects on your mind include - feeling tense, nervous or unable to relax • having a sense of dread, or fearing the worst • feeling like the world is speeding up or slowing down • feeling like other people can see you're anxious and are looking at you • feeling like you can't stop worrying, or that bad things will happen if you stop worrying • worrying about anxiety itself, for example worrying about when panic attacks might happen • wanting lots of reassurance from other people or worrying that people are angry or upset with you • worrying that you're losing touch with reality • rumination – thinking a lot about bad experiences, or thinking over a situation again and again • depersonalisation – feeling disconnected from your mind or body, or like you're watching someone else (this is a type of dissociation) • derealisation – feeling disconnected from the world around you, or like the world isn't real (this is a type of dissociation) • worrying a lot about things that might happen in the future – you can read more about these sorts of worries on the Anxiety UK website.</a:t>
            </a:r>
            <a:endParaRPr lang="en-GB" dirty="0">
              <a:cs typeface="Calibri"/>
            </a:endParaRPr>
          </a:p>
        </p:txBody>
      </p:sp>
      <p:sp>
        <p:nvSpPr>
          <p:cNvPr id="4" name="Slide Number Placeholder 3"/>
          <p:cNvSpPr>
            <a:spLocks noGrp="1"/>
          </p:cNvSpPr>
          <p:nvPr>
            <p:ph type="sldNum" sz="quarter" idx="5"/>
          </p:nvPr>
        </p:nvSpPr>
        <p:spPr/>
        <p:txBody>
          <a:bodyPr/>
          <a:lstStyle/>
          <a:p>
            <a:fld id="{72EE0D08-8119-41B9-8B80-C7618093A528}" type="slidenum">
              <a:rPr lang="en-GB" smtClean="0"/>
              <a:t>4</a:t>
            </a:fld>
            <a:endParaRPr lang="en-GB"/>
          </a:p>
        </p:txBody>
      </p:sp>
    </p:spTree>
    <p:extLst>
      <p:ext uri="{BB962C8B-B14F-4D97-AF65-F5344CB8AC3E}">
        <p14:creationId xmlns:p14="http://schemas.microsoft.com/office/powerpoint/2010/main" val="360951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will watch a short video to learn about anxiety – anxiety is a natural response to stress or perceived threats – it involves feelings of worry fear or uneasiness – it is a normal and common emotion </a:t>
            </a:r>
          </a:p>
          <a:p>
            <a:endParaRPr lang="en-GB" dirty="0"/>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72EE0D08-8119-41B9-8B80-C7618093A528}" type="slidenum">
              <a:rPr lang="en-GB" smtClean="0"/>
              <a:t>5</a:t>
            </a:fld>
            <a:endParaRPr lang="en-GB"/>
          </a:p>
        </p:txBody>
      </p:sp>
    </p:spTree>
    <p:extLst>
      <p:ext uri="{BB962C8B-B14F-4D97-AF65-F5344CB8AC3E}">
        <p14:creationId xmlns:p14="http://schemas.microsoft.com/office/powerpoint/2010/main" val="997508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UK the share of young people who experience feeling anxious has in general increased between 2009 and 2021. In 2021, 56% of young people surveyed reported anxious feelings, this was a marked increase from 19 percent in 2010.</a:t>
            </a:r>
            <a:endParaRPr lang="en-GB" dirty="0"/>
          </a:p>
          <a:p>
            <a:endParaRPr lang="en-GB" dirty="0"/>
          </a:p>
        </p:txBody>
      </p:sp>
      <p:sp>
        <p:nvSpPr>
          <p:cNvPr id="4" name="Slide Number Placeholder 3"/>
          <p:cNvSpPr>
            <a:spLocks noGrp="1"/>
          </p:cNvSpPr>
          <p:nvPr>
            <p:ph type="sldNum" sz="quarter" idx="5"/>
          </p:nvPr>
        </p:nvSpPr>
        <p:spPr/>
        <p:txBody>
          <a:bodyPr/>
          <a:lstStyle/>
          <a:p>
            <a:fld id="{72EE0D08-8119-41B9-8B80-C7618093A528}" type="slidenum">
              <a:rPr lang="en-GB" smtClean="0"/>
              <a:t>6</a:t>
            </a:fld>
            <a:endParaRPr lang="en-GB"/>
          </a:p>
        </p:txBody>
      </p:sp>
    </p:spTree>
    <p:extLst>
      <p:ext uri="{BB962C8B-B14F-4D97-AF65-F5344CB8AC3E}">
        <p14:creationId xmlns:p14="http://schemas.microsoft.com/office/powerpoint/2010/main" val="460833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GB" dirty="0">
                <a:cs typeface="Calibri"/>
              </a:rPr>
              <a:t>Sometimes anxiety gets out of control and some of the indicators which may mean this is happening include the following</a:t>
            </a:r>
          </a:p>
          <a:p>
            <a:endParaRPr lang="en-GB" dirty="0">
              <a:cs typeface="Calibri"/>
            </a:endParaRPr>
          </a:p>
          <a:p>
            <a:pPr marL="285750" indent="-285750">
              <a:buFont typeface="Wingdings,Sans-Serif"/>
              <a:buChar char="§"/>
            </a:pPr>
            <a:r>
              <a:rPr lang="en-US"/>
              <a:t>your feelings of anxiety are very strong or last for a </a:t>
            </a:r>
            <a:r>
              <a:rPr lang="en-US" b="1"/>
              <a:t>long time </a:t>
            </a:r>
            <a:endParaRPr lang="en-US"/>
          </a:p>
          <a:p>
            <a:pPr marL="285750" indent="-285750">
              <a:buFont typeface="Wingdings,Sans-Serif"/>
              <a:buChar char="§"/>
            </a:pPr>
            <a:r>
              <a:rPr lang="en-US"/>
              <a:t>your fears or worries are out of proportion to the situation </a:t>
            </a:r>
          </a:p>
          <a:p>
            <a:pPr marL="285750" indent="-285750">
              <a:buFont typeface="Wingdings,Sans-Serif"/>
              <a:buChar char="§"/>
            </a:pPr>
            <a:r>
              <a:rPr lang="en-US"/>
              <a:t>you </a:t>
            </a:r>
            <a:r>
              <a:rPr lang="en-US" b="1"/>
              <a:t>avoid </a:t>
            </a:r>
            <a:r>
              <a:rPr lang="en-US"/>
              <a:t>situations that might cause you to feel anxious </a:t>
            </a:r>
          </a:p>
          <a:p>
            <a:pPr marL="285750" indent="-285750">
              <a:buFont typeface="Wingdings,Sans-Serif"/>
              <a:buChar char="§"/>
            </a:pPr>
            <a:r>
              <a:rPr lang="en-US"/>
              <a:t>your worries feel very distressing or are hard to control </a:t>
            </a:r>
          </a:p>
          <a:p>
            <a:pPr marL="285750" indent="-285750">
              <a:buFont typeface="Wingdings,Sans-Serif"/>
              <a:buChar char="§"/>
            </a:pPr>
            <a:r>
              <a:rPr lang="en-US"/>
              <a:t>you </a:t>
            </a:r>
            <a:r>
              <a:rPr lang="en-US" b="1"/>
              <a:t>regularly </a:t>
            </a:r>
            <a:r>
              <a:rPr lang="en-US"/>
              <a:t>experience symptoms of anxiety, which could include panic attacks </a:t>
            </a:r>
          </a:p>
          <a:p>
            <a:pPr marL="285750" indent="-285750">
              <a:buFont typeface="Wingdings,Sans-Serif"/>
              <a:buChar char="§"/>
            </a:pPr>
            <a:r>
              <a:rPr lang="en-US" dirty="0"/>
              <a:t>you find it hard to go about your everyday life or do things you enjoy</a:t>
            </a:r>
            <a:endParaRPr lang="en-GB" dirty="0"/>
          </a:p>
        </p:txBody>
      </p:sp>
      <p:sp>
        <p:nvSpPr>
          <p:cNvPr id="4" name="Slide Number Placeholder 3"/>
          <p:cNvSpPr>
            <a:spLocks noGrp="1"/>
          </p:cNvSpPr>
          <p:nvPr>
            <p:ph type="sldNum" sz="quarter" idx="5"/>
          </p:nvPr>
        </p:nvSpPr>
        <p:spPr/>
        <p:txBody>
          <a:bodyPr/>
          <a:lstStyle/>
          <a:p>
            <a:fld id="{72EE0D08-8119-41B9-8B80-C7618093A528}" type="slidenum">
              <a:rPr lang="en-GB" smtClean="0"/>
              <a:t>7</a:t>
            </a:fld>
            <a:endParaRPr lang="en-GB"/>
          </a:p>
        </p:txBody>
      </p:sp>
    </p:spTree>
    <p:extLst>
      <p:ext uri="{BB962C8B-B14F-4D97-AF65-F5344CB8AC3E}">
        <p14:creationId xmlns:p14="http://schemas.microsoft.com/office/powerpoint/2010/main" val="3080909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 it properly it works </a:t>
            </a:r>
          </a:p>
        </p:txBody>
      </p:sp>
      <p:sp>
        <p:nvSpPr>
          <p:cNvPr id="4" name="Slide Number Placeholder 3"/>
          <p:cNvSpPr>
            <a:spLocks noGrp="1"/>
          </p:cNvSpPr>
          <p:nvPr>
            <p:ph type="sldNum" sz="quarter" idx="5"/>
          </p:nvPr>
        </p:nvSpPr>
        <p:spPr/>
        <p:txBody>
          <a:bodyPr/>
          <a:lstStyle/>
          <a:p>
            <a:fld id="{72EE0D08-8119-41B9-8B80-C7618093A528}" type="slidenum">
              <a:rPr lang="en-GB" smtClean="0"/>
              <a:t>8</a:t>
            </a:fld>
            <a:endParaRPr lang="en-GB"/>
          </a:p>
        </p:txBody>
      </p:sp>
    </p:spTree>
    <p:extLst>
      <p:ext uri="{BB962C8B-B14F-4D97-AF65-F5344CB8AC3E}">
        <p14:creationId xmlns:p14="http://schemas.microsoft.com/office/powerpoint/2010/main" val="65883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Regular exercise can be a great way to manage and overcome anxiety. </a:t>
            </a:r>
            <a:r>
              <a:rPr lang="en-US" dirty="0"/>
              <a:t>When we exercise, our bodies release natural chemicals called </a:t>
            </a:r>
            <a:r>
              <a:rPr lang="en-US" b="1" dirty="0"/>
              <a:t>endorphins</a:t>
            </a:r>
            <a:r>
              <a:rPr lang="en-US" dirty="0"/>
              <a:t> that help us feel good and reduce feelings of stress and anxiety. Exercise also helps to </a:t>
            </a:r>
            <a:r>
              <a:rPr lang="en-US" b="1" dirty="0"/>
              <a:t>lower levels of stress hormones</a:t>
            </a:r>
            <a:r>
              <a:rPr lang="en-US" dirty="0"/>
              <a:t>, like cortisol and adrenaline, which can make us feel more anxious.</a:t>
            </a:r>
          </a:p>
          <a:p>
            <a:endParaRPr lang="en-US" dirty="0"/>
          </a:p>
          <a:p>
            <a:r>
              <a:rPr lang="en-US" dirty="0"/>
              <a:t>Additionally, exercise can provide a healthy outlet for managing anxiety, as it allows us to </a:t>
            </a:r>
            <a:r>
              <a:rPr lang="en-US" b="1" dirty="0"/>
              <a:t>release pent-up energy and emotions</a:t>
            </a:r>
            <a:r>
              <a:rPr lang="en-US" dirty="0"/>
              <a:t>. It can also improve our sleep, which is important for overall health and well-being, and increase our self-esteem and confidence.</a:t>
            </a:r>
          </a:p>
          <a:p>
            <a:endParaRPr lang="en-US" b="1" dirty="0"/>
          </a:p>
          <a:p>
            <a:r>
              <a:rPr lang="en-US" sz="1200" b="0" i="0" kern="1200" dirty="0">
                <a:solidFill>
                  <a:schemeClr val="tx1"/>
                </a:solidFill>
                <a:effectLst/>
                <a:latin typeface="+mn-lt"/>
                <a:ea typeface="+mn-ea"/>
                <a:cs typeface="+mn-cs"/>
              </a:rPr>
              <a:t>There are many studies which have shown that doing physical activity can improve mental health. For example, it can help with:</a:t>
            </a:r>
          </a:p>
          <a:p>
            <a:r>
              <a:rPr lang="en-US" sz="1200" b="0" i="0" kern="1200" dirty="0">
                <a:solidFill>
                  <a:schemeClr val="tx1"/>
                </a:solidFill>
                <a:effectLst/>
                <a:latin typeface="+mn-lt"/>
                <a:ea typeface="+mn-ea"/>
                <a:cs typeface="+mn-cs"/>
              </a:rPr>
              <a:t>better </a:t>
            </a:r>
            <a:r>
              <a:rPr lang="en-US" sz="1200" b="0" i="0" u="sng" kern="1200" dirty="0">
                <a:solidFill>
                  <a:schemeClr val="tx1"/>
                </a:solidFill>
                <a:effectLst/>
                <a:latin typeface="+mn-lt"/>
                <a:ea typeface="+mn-ea"/>
                <a:cs typeface="+mn-cs"/>
                <a:hlinkClick r:id="rId3" tooltip="Sleep problems"/>
              </a:rPr>
              <a:t>sleep</a:t>
            </a:r>
            <a:r>
              <a:rPr lang="en-US" sz="1200" b="0" i="0" kern="1200" dirty="0">
                <a:solidFill>
                  <a:schemeClr val="tx1"/>
                </a:solidFill>
                <a:effectLst/>
                <a:latin typeface="+mn-lt"/>
                <a:ea typeface="+mn-ea"/>
                <a:cs typeface="+mn-cs"/>
              </a:rPr>
              <a:t> – by making you feel more tired at the end of the day</a:t>
            </a:r>
          </a:p>
          <a:p>
            <a:r>
              <a:rPr lang="en-US" sz="1200" b="0" i="0" kern="1200" dirty="0">
                <a:solidFill>
                  <a:schemeClr val="tx1"/>
                </a:solidFill>
                <a:effectLst/>
                <a:latin typeface="+mn-lt"/>
                <a:ea typeface="+mn-ea"/>
                <a:cs typeface="+mn-cs"/>
              </a:rPr>
              <a:t>happier moods – physical activity releases feel-good hormones that make you feel better in yourself and give you more energy</a:t>
            </a:r>
          </a:p>
          <a:p>
            <a:r>
              <a:rPr lang="en-US" sz="1200" b="0" i="0" kern="1200" dirty="0">
                <a:solidFill>
                  <a:schemeClr val="tx1"/>
                </a:solidFill>
                <a:effectLst/>
                <a:latin typeface="+mn-lt"/>
                <a:ea typeface="+mn-ea"/>
                <a:cs typeface="+mn-cs"/>
              </a:rPr>
              <a:t>managing </a:t>
            </a:r>
            <a:r>
              <a:rPr lang="en-US" sz="1200" b="0" i="0" u="sng" kern="1200" dirty="0">
                <a:solidFill>
                  <a:schemeClr val="tx1"/>
                </a:solidFill>
                <a:effectLst/>
                <a:latin typeface="+mn-lt"/>
                <a:ea typeface="+mn-ea"/>
                <a:cs typeface="+mn-cs"/>
                <a:hlinkClick r:id="rId4" tooltip="Stress"/>
              </a:rPr>
              <a:t>stress</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5" tooltip="Anxiety and panic attacks"/>
              </a:rPr>
              <a:t>anxiety</a:t>
            </a:r>
            <a:r>
              <a:rPr lang="en-US" sz="1200" b="0" i="0" kern="1200" dirty="0">
                <a:solidFill>
                  <a:schemeClr val="tx1"/>
                </a:solidFill>
                <a:effectLst/>
                <a:latin typeface="+mn-lt"/>
                <a:ea typeface="+mn-ea"/>
                <a:cs typeface="+mn-cs"/>
              </a:rPr>
              <a:t> or intrusive and racing thoughts – doing something physical releases cortisol which helps us manage stress. Being physically active also gives your brain something to focus on and can be a positive coping strategy for difficult times</a:t>
            </a:r>
          </a:p>
          <a:p>
            <a:endParaRPr lang="en-GB" b="1" dirty="0"/>
          </a:p>
          <a:p>
            <a:endParaRPr lang="en-GB" dirty="0"/>
          </a:p>
        </p:txBody>
      </p:sp>
      <p:sp>
        <p:nvSpPr>
          <p:cNvPr id="4" name="Slide Number Placeholder 3"/>
          <p:cNvSpPr>
            <a:spLocks noGrp="1"/>
          </p:cNvSpPr>
          <p:nvPr>
            <p:ph type="sldNum" sz="quarter" idx="5"/>
          </p:nvPr>
        </p:nvSpPr>
        <p:spPr/>
        <p:txBody>
          <a:bodyPr/>
          <a:lstStyle/>
          <a:p>
            <a:fld id="{72EE0D08-8119-41B9-8B80-C7618093A528}" type="slidenum">
              <a:rPr lang="en-GB" smtClean="0"/>
              <a:t>9</a:t>
            </a:fld>
            <a:endParaRPr lang="en-GB"/>
          </a:p>
        </p:txBody>
      </p:sp>
    </p:spTree>
    <p:extLst>
      <p:ext uri="{BB962C8B-B14F-4D97-AF65-F5344CB8AC3E}">
        <p14:creationId xmlns:p14="http://schemas.microsoft.com/office/powerpoint/2010/main" val="1499756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er">
    <p:spTree>
      <p:nvGrpSpPr>
        <p:cNvPr id="1" name=""/>
        <p:cNvGrpSpPr/>
        <p:nvPr/>
      </p:nvGrpSpPr>
      <p:grpSpPr>
        <a:xfrm>
          <a:off x="0" y="0"/>
          <a:ext cx="0" cy="0"/>
          <a:chOff x="0" y="0"/>
          <a:chExt cx="0" cy="0"/>
        </a:xfrm>
      </p:grpSpPr>
      <p:sp>
        <p:nvSpPr>
          <p:cNvPr id="10" name="TextBox 9"/>
          <p:cNvSpPr txBox="1"/>
          <p:nvPr userDrawn="1"/>
        </p:nvSpPr>
        <p:spPr>
          <a:xfrm>
            <a:off x="134631" y="180001"/>
            <a:ext cx="2430000" cy="584775"/>
          </a:xfrm>
          <a:prstGeom prst="roundRect">
            <a:avLst>
              <a:gd name="adj" fmla="val 10804"/>
            </a:avLst>
          </a:prstGeom>
          <a:solidFill>
            <a:srgbClr val="981647"/>
          </a:solidFill>
        </p:spPr>
        <p:txBody>
          <a:bodyPr wrap="square" rtlCol="0" anchor="ctr">
            <a:noAutofit/>
          </a:bodyPr>
          <a:lstStyle/>
          <a:p>
            <a:pPr algn="ctr"/>
            <a:r>
              <a:rPr lang="en-GB" sz="3200" b="0" dirty="0">
                <a:solidFill>
                  <a:schemeClr val="bg1"/>
                </a:solidFill>
              </a:rPr>
              <a:t>Starter</a:t>
            </a:r>
          </a:p>
        </p:txBody>
      </p:sp>
    </p:spTree>
    <p:extLst>
      <p:ext uri="{BB962C8B-B14F-4D97-AF65-F5344CB8AC3E}">
        <p14:creationId xmlns:p14="http://schemas.microsoft.com/office/powerpoint/2010/main" val="50187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amp; Keywords">
    <p:spTree>
      <p:nvGrpSpPr>
        <p:cNvPr id="1" name=""/>
        <p:cNvGrpSpPr/>
        <p:nvPr/>
      </p:nvGrpSpPr>
      <p:grpSpPr>
        <a:xfrm>
          <a:off x="0" y="0"/>
          <a:ext cx="0" cy="0"/>
          <a:chOff x="0" y="0"/>
          <a:chExt cx="0" cy="0"/>
        </a:xfrm>
      </p:grpSpPr>
      <p:sp>
        <p:nvSpPr>
          <p:cNvPr id="7" name="TextBox 6"/>
          <p:cNvSpPr txBox="1"/>
          <p:nvPr userDrawn="1"/>
        </p:nvSpPr>
        <p:spPr>
          <a:xfrm>
            <a:off x="405000" y="529583"/>
            <a:ext cx="5888084" cy="613053"/>
          </a:xfrm>
          <a:prstGeom prst="round2SameRect">
            <a:avLst/>
          </a:prstGeom>
          <a:solidFill>
            <a:srgbClr val="981647"/>
          </a:solidFill>
          <a:ln>
            <a:solidFill>
              <a:srgbClr val="981647"/>
            </a:solidFill>
          </a:ln>
        </p:spPr>
        <p:txBody>
          <a:bodyPr wrap="square" rtlCol="0" anchor="t">
            <a:spAutoFit/>
          </a:bodyPr>
          <a:lstStyle/>
          <a:p>
            <a:pPr algn="ctr">
              <a:lnSpc>
                <a:spcPct val="100000"/>
              </a:lnSpc>
            </a:pPr>
            <a:r>
              <a:rPr lang="en-GB" sz="3200" u="none" dirty="0">
                <a:solidFill>
                  <a:schemeClr val="bg1"/>
                </a:solidFill>
              </a:rPr>
              <a:t>Learning objectives</a:t>
            </a:r>
            <a:r>
              <a:rPr lang="en-GB" sz="3200" dirty="0">
                <a:solidFill>
                  <a:schemeClr val="bg1"/>
                </a:solidFill>
              </a:rPr>
              <a:t> </a:t>
            </a:r>
          </a:p>
        </p:txBody>
      </p:sp>
      <p:sp>
        <p:nvSpPr>
          <p:cNvPr id="8" name="TextBox 7"/>
          <p:cNvSpPr txBox="1"/>
          <p:nvPr userDrawn="1"/>
        </p:nvSpPr>
        <p:spPr>
          <a:xfrm>
            <a:off x="6642412" y="529583"/>
            <a:ext cx="2096588" cy="613053"/>
          </a:xfrm>
          <a:prstGeom prst="round2SameRect">
            <a:avLst/>
          </a:prstGeom>
          <a:solidFill>
            <a:srgbClr val="981647"/>
          </a:solidFill>
          <a:ln>
            <a:solidFill>
              <a:srgbClr val="981647"/>
            </a:solidFill>
          </a:ln>
        </p:spPr>
        <p:txBody>
          <a:bodyPr wrap="square" rtlCol="0">
            <a:noAutofit/>
          </a:bodyPr>
          <a:lstStyle/>
          <a:p>
            <a:pPr algn="ctr"/>
            <a:r>
              <a:rPr lang="en-GB" sz="3200" b="0" u="none" dirty="0">
                <a:solidFill>
                  <a:schemeClr val="bg1"/>
                </a:solidFill>
              </a:rPr>
              <a:t>Key words</a:t>
            </a:r>
            <a:r>
              <a:rPr lang="en-GB" sz="3200" b="0" u="none" dirty="0">
                <a:solidFill>
                  <a:srgbClr val="FFFFFF"/>
                </a:solidFill>
              </a:rPr>
              <a:t>:</a:t>
            </a:r>
          </a:p>
          <a:p>
            <a:endParaRPr lang="en-GB" sz="3200" dirty="0">
              <a:solidFill>
                <a:srgbClr val="981647"/>
              </a:solidFill>
            </a:endParaRPr>
          </a:p>
          <a:p>
            <a:endParaRPr lang="en-GB" sz="3200" dirty="0">
              <a:solidFill>
                <a:srgbClr val="981647"/>
              </a:solidFill>
            </a:endParaRPr>
          </a:p>
          <a:p>
            <a:endParaRPr lang="en-GB" sz="3200" dirty="0">
              <a:solidFill>
                <a:srgbClr val="981647"/>
              </a:solidFill>
            </a:endParaRPr>
          </a:p>
          <a:p>
            <a:endParaRPr lang="en-GB" sz="3200" dirty="0">
              <a:solidFill>
                <a:srgbClr val="981647"/>
              </a:solidFill>
            </a:endParaRPr>
          </a:p>
          <a:p>
            <a:endParaRPr lang="en-GB" sz="3200" dirty="0">
              <a:solidFill>
                <a:srgbClr val="981647"/>
              </a:solidFill>
            </a:endParaRPr>
          </a:p>
          <a:p>
            <a:endParaRPr lang="en-GB" sz="3200" dirty="0">
              <a:solidFill>
                <a:srgbClr val="981647"/>
              </a:solidFill>
            </a:endParaRPr>
          </a:p>
          <a:p>
            <a:endParaRPr lang="en-GB" sz="3200" dirty="0">
              <a:solidFill>
                <a:srgbClr val="981647"/>
              </a:solidFill>
            </a:endParaRPr>
          </a:p>
          <a:p>
            <a:endParaRPr lang="en-GB" sz="3200" dirty="0">
              <a:solidFill>
                <a:srgbClr val="981647"/>
              </a:solidFill>
            </a:endParaRPr>
          </a:p>
          <a:p>
            <a:endParaRPr lang="en-GB" sz="3200" dirty="0">
              <a:solidFill>
                <a:srgbClr val="981647"/>
              </a:solidFill>
            </a:endParaRPr>
          </a:p>
          <a:p>
            <a:endParaRPr lang="en-GB" sz="3200" dirty="0">
              <a:solidFill>
                <a:srgbClr val="981647"/>
              </a:solidFill>
            </a:endParaRPr>
          </a:p>
          <a:p>
            <a:endParaRPr lang="en-GB" sz="3200" dirty="0">
              <a:solidFill>
                <a:srgbClr val="981647"/>
              </a:solidFill>
            </a:endParaRPr>
          </a:p>
          <a:p>
            <a:endParaRPr lang="en-GB" sz="3200" dirty="0">
              <a:solidFill>
                <a:srgbClr val="981647"/>
              </a:solidFill>
            </a:endParaRPr>
          </a:p>
        </p:txBody>
      </p:sp>
      <p:sp>
        <p:nvSpPr>
          <p:cNvPr id="20" name="Text Placeholder 19"/>
          <p:cNvSpPr>
            <a:spLocks noGrp="1"/>
          </p:cNvSpPr>
          <p:nvPr>
            <p:ph type="body" sz="quarter" idx="12" hasCustomPrompt="1"/>
          </p:nvPr>
        </p:nvSpPr>
        <p:spPr>
          <a:xfrm>
            <a:off x="405000" y="1034428"/>
            <a:ext cx="5888084" cy="2496537"/>
          </a:xfrm>
          <a:prstGeom prst="roundRect">
            <a:avLst>
              <a:gd name="adj" fmla="val 3038"/>
            </a:avLst>
          </a:prstGeom>
          <a:noFill/>
          <a:ln>
            <a:solidFill>
              <a:srgbClr val="981647"/>
            </a:solidFill>
          </a:ln>
        </p:spPr>
        <p:txBody>
          <a:bodyPr>
            <a:normAutofit/>
          </a:bodyPr>
          <a:lstStyle>
            <a:lvl1pPr marL="808038" indent="-711200" defTabSz="893763">
              <a:lnSpc>
                <a:spcPct val="150000"/>
              </a:lnSpc>
              <a:spcBef>
                <a:spcPts val="0"/>
              </a:spcBef>
              <a:buSzPct val="80000"/>
              <a:buFont typeface="Wingdings" panose="05000000000000000000" pitchFamily="2" charset="2"/>
              <a:buChar char="q"/>
              <a:defRPr sz="2800" baseline="0">
                <a:solidFill>
                  <a:srgbClr val="981647"/>
                </a:solidFill>
              </a:defRPr>
            </a:lvl1pPr>
          </a:lstStyle>
          <a:p>
            <a:pPr lvl="0"/>
            <a:r>
              <a:rPr lang="en-US" dirty="0"/>
              <a:t>Click to add learning objective</a:t>
            </a:r>
          </a:p>
        </p:txBody>
      </p:sp>
      <p:sp>
        <p:nvSpPr>
          <p:cNvPr id="22" name="Text Placeholder 21"/>
          <p:cNvSpPr>
            <a:spLocks noGrp="1"/>
          </p:cNvSpPr>
          <p:nvPr>
            <p:ph type="body" sz="quarter" idx="13" hasCustomPrompt="1"/>
          </p:nvPr>
        </p:nvSpPr>
        <p:spPr>
          <a:xfrm>
            <a:off x="6642005" y="1149623"/>
            <a:ext cx="2096691" cy="3709987"/>
          </a:xfrm>
          <a:prstGeom prst="roundRect">
            <a:avLst>
              <a:gd name="adj" fmla="val 2214"/>
            </a:avLst>
          </a:prstGeom>
          <a:noFill/>
          <a:ln>
            <a:solidFill>
              <a:srgbClr val="981647"/>
            </a:solidFill>
          </a:ln>
        </p:spPr>
        <p:txBody>
          <a:bodyPr anchor="t">
            <a:normAutofit/>
          </a:bodyPr>
          <a:lstStyle>
            <a:lvl1pPr marL="0" indent="0" algn="ctr">
              <a:lnSpc>
                <a:spcPct val="150000"/>
              </a:lnSpc>
              <a:spcBef>
                <a:spcPts val="0"/>
              </a:spcBef>
              <a:buFont typeface="Arial" panose="020B0604020202020204" pitchFamily="34" charset="0"/>
              <a:buNone/>
              <a:defRPr sz="2800" baseline="0">
                <a:solidFill>
                  <a:srgbClr val="981647"/>
                </a:solidFill>
              </a:defRPr>
            </a:lvl1pPr>
          </a:lstStyle>
          <a:p>
            <a:pPr lvl="0"/>
            <a:r>
              <a:rPr lang="en-US" dirty="0"/>
              <a:t>Click to add</a:t>
            </a:r>
          </a:p>
        </p:txBody>
      </p:sp>
    </p:spTree>
    <p:extLst>
      <p:ext uri="{BB962C8B-B14F-4D97-AF65-F5344CB8AC3E}">
        <p14:creationId xmlns:p14="http://schemas.microsoft.com/office/powerpoint/2010/main" val="408472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planation">
    <p:spTree>
      <p:nvGrpSpPr>
        <p:cNvPr id="1" name=""/>
        <p:cNvGrpSpPr/>
        <p:nvPr/>
      </p:nvGrpSpPr>
      <p:grpSpPr>
        <a:xfrm>
          <a:off x="0" y="0"/>
          <a:ext cx="0" cy="0"/>
          <a:chOff x="0" y="0"/>
          <a:chExt cx="0" cy="0"/>
        </a:xfrm>
      </p:grpSpPr>
      <p:sp>
        <p:nvSpPr>
          <p:cNvPr id="6" name="TextBox 5"/>
          <p:cNvSpPr txBox="1"/>
          <p:nvPr userDrawn="1"/>
        </p:nvSpPr>
        <p:spPr>
          <a:xfrm>
            <a:off x="134631" y="180001"/>
            <a:ext cx="2430000" cy="584775"/>
          </a:xfrm>
          <a:prstGeom prst="roundRect">
            <a:avLst>
              <a:gd name="adj" fmla="val 10804"/>
            </a:avLst>
          </a:prstGeom>
          <a:solidFill>
            <a:srgbClr val="981647"/>
          </a:solidFill>
        </p:spPr>
        <p:txBody>
          <a:bodyPr wrap="square" rtlCol="0" anchor="ctr">
            <a:noAutofit/>
          </a:bodyPr>
          <a:lstStyle/>
          <a:p>
            <a:pPr algn="ctr"/>
            <a:r>
              <a:rPr lang="en-GB" sz="3200" b="0" dirty="0">
                <a:solidFill>
                  <a:schemeClr val="bg1"/>
                </a:solidFill>
              </a:rPr>
              <a:t>Explanation</a:t>
            </a:r>
          </a:p>
        </p:txBody>
      </p:sp>
    </p:spTree>
    <p:extLst>
      <p:ext uri="{BB962C8B-B14F-4D97-AF65-F5344CB8AC3E}">
        <p14:creationId xmlns:p14="http://schemas.microsoft.com/office/powerpoint/2010/main" val="390363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ecking Progress">
    <p:spTree>
      <p:nvGrpSpPr>
        <p:cNvPr id="1" name=""/>
        <p:cNvGrpSpPr/>
        <p:nvPr/>
      </p:nvGrpSpPr>
      <p:grpSpPr>
        <a:xfrm>
          <a:off x="0" y="0"/>
          <a:ext cx="0" cy="0"/>
          <a:chOff x="0" y="0"/>
          <a:chExt cx="0" cy="0"/>
        </a:xfrm>
      </p:grpSpPr>
      <p:sp>
        <p:nvSpPr>
          <p:cNvPr id="5" name="TextBox 4"/>
          <p:cNvSpPr txBox="1"/>
          <p:nvPr userDrawn="1"/>
        </p:nvSpPr>
        <p:spPr>
          <a:xfrm>
            <a:off x="134631" y="180001"/>
            <a:ext cx="3283448" cy="595612"/>
          </a:xfrm>
          <a:prstGeom prst="roundRect">
            <a:avLst>
              <a:gd name="adj" fmla="val 10804"/>
            </a:avLst>
          </a:prstGeom>
          <a:solidFill>
            <a:srgbClr val="981647"/>
          </a:solidFill>
        </p:spPr>
        <p:txBody>
          <a:bodyPr wrap="square" rtlCol="0" anchor="ctr">
            <a:noAutofit/>
          </a:bodyPr>
          <a:lstStyle/>
          <a:p>
            <a:pPr algn="ctr"/>
            <a:r>
              <a:rPr lang="en-GB" sz="3200" b="0" dirty="0">
                <a:solidFill>
                  <a:schemeClr val="bg1"/>
                </a:solidFill>
              </a:rPr>
              <a:t>Checking Progress</a:t>
            </a:r>
          </a:p>
        </p:txBody>
      </p:sp>
    </p:spTree>
    <p:extLst>
      <p:ext uri="{BB962C8B-B14F-4D97-AF65-F5344CB8AC3E}">
        <p14:creationId xmlns:p14="http://schemas.microsoft.com/office/powerpoint/2010/main" val="3144273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body reads">
    <p:spTree>
      <p:nvGrpSpPr>
        <p:cNvPr id="1" name=""/>
        <p:cNvGrpSpPr/>
        <p:nvPr/>
      </p:nvGrpSpPr>
      <p:grpSpPr>
        <a:xfrm>
          <a:off x="0" y="0"/>
          <a:ext cx="0" cy="0"/>
          <a:chOff x="0" y="0"/>
          <a:chExt cx="0" cy="0"/>
        </a:xfrm>
      </p:grpSpPr>
      <p:grpSp>
        <p:nvGrpSpPr>
          <p:cNvPr id="9" name="Group 8"/>
          <p:cNvGrpSpPr/>
          <p:nvPr userDrawn="1"/>
        </p:nvGrpSpPr>
        <p:grpSpPr>
          <a:xfrm>
            <a:off x="5390708" y="193519"/>
            <a:ext cx="3620487" cy="4524306"/>
            <a:chOff x="7264883" y="832281"/>
            <a:chExt cx="4594255" cy="5130135"/>
          </a:xfrm>
        </p:grpSpPr>
        <p:sp>
          <p:nvSpPr>
            <p:cNvPr id="7" name="TextBox 6"/>
            <p:cNvSpPr txBox="1"/>
            <p:nvPr userDrawn="1"/>
          </p:nvSpPr>
          <p:spPr>
            <a:xfrm>
              <a:off x="7264883" y="832281"/>
              <a:ext cx="4594255" cy="663075"/>
            </a:xfrm>
            <a:prstGeom prst="rect">
              <a:avLst/>
            </a:prstGeom>
            <a:solidFill>
              <a:srgbClr val="981647"/>
            </a:solidFill>
            <a:ln>
              <a:solidFill>
                <a:srgbClr val="981647"/>
              </a:solidFill>
            </a:ln>
          </p:spPr>
          <p:style>
            <a:lnRef idx="1">
              <a:schemeClr val="accent5"/>
            </a:lnRef>
            <a:fillRef idx="2">
              <a:schemeClr val="accent5"/>
            </a:fillRef>
            <a:effectRef idx="1">
              <a:schemeClr val="accent5"/>
            </a:effectRef>
            <a:fontRef idx="minor">
              <a:schemeClr val="dk1"/>
            </a:fontRef>
          </p:style>
          <p:txBody>
            <a:bodyPr wrap="square" lIns="91435" tIns="45718" rIns="91435" bIns="45718">
              <a:spAutoFit/>
            </a:bodyPr>
            <a:lstStyle/>
            <a:p>
              <a:pPr algn="ctr">
                <a:defRPr/>
              </a:pPr>
              <a:r>
                <a:rPr lang="en-GB" sz="3200" b="1" u="none" dirty="0">
                  <a:solidFill>
                    <a:schemeClr val="bg1"/>
                  </a:solidFill>
                  <a:latin typeface="+mn-lt"/>
                </a:rPr>
                <a:t>Rules</a:t>
              </a:r>
            </a:p>
          </p:txBody>
        </p:sp>
        <p:sp>
          <p:nvSpPr>
            <p:cNvPr id="8" name="TextBox 7"/>
            <p:cNvSpPr txBox="1"/>
            <p:nvPr userDrawn="1"/>
          </p:nvSpPr>
          <p:spPr>
            <a:xfrm>
              <a:off x="7264883" y="1495356"/>
              <a:ext cx="4594255" cy="4467060"/>
            </a:xfrm>
            <a:prstGeom prst="rect">
              <a:avLst/>
            </a:prstGeom>
            <a:noFill/>
            <a:ln>
              <a:solidFill>
                <a:srgbClr val="981647"/>
              </a:solidFill>
            </a:ln>
          </p:spPr>
          <p:style>
            <a:lnRef idx="1">
              <a:schemeClr val="accent5"/>
            </a:lnRef>
            <a:fillRef idx="2">
              <a:schemeClr val="accent5"/>
            </a:fillRef>
            <a:effectRef idx="1">
              <a:schemeClr val="accent5"/>
            </a:effectRef>
            <a:fontRef idx="minor">
              <a:schemeClr val="dk1"/>
            </a:fontRef>
          </p:style>
          <p:txBody>
            <a:bodyPr wrap="square" lIns="91435" tIns="45718" rIns="91435" bIns="45718">
              <a:spAutoFit/>
            </a:bodyPr>
            <a:lstStyle/>
            <a:p>
              <a:pPr marL="630238" indent="-447675">
                <a:lnSpc>
                  <a:spcPct val="150000"/>
                </a:lnSpc>
                <a:buFont typeface="Wingdings" panose="05000000000000000000" pitchFamily="2" charset="2"/>
                <a:buChar char="ü"/>
                <a:defRPr/>
              </a:pPr>
              <a:r>
                <a:rPr lang="en-GB" sz="2400" b="1" dirty="0">
                  <a:solidFill>
                    <a:srgbClr val="981647"/>
                  </a:solidFill>
                  <a:latin typeface="+mn-lt"/>
                  <a:cs typeface="Calibri"/>
                </a:rPr>
                <a:t>Everyone is silent.</a:t>
              </a:r>
            </a:p>
            <a:p>
              <a:pPr marL="630238" indent="-447675">
                <a:lnSpc>
                  <a:spcPct val="150000"/>
                </a:lnSpc>
                <a:buFont typeface="Wingdings" panose="05000000000000000000" pitchFamily="2" charset="2"/>
                <a:buChar char="ü"/>
                <a:defRPr/>
              </a:pPr>
              <a:r>
                <a:rPr lang="en-GB" sz="2400" b="1" dirty="0">
                  <a:solidFill>
                    <a:srgbClr val="981647"/>
                  </a:solidFill>
                  <a:latin typeface="+mn-lt"/>
                  <a:cs typeface="Calibri"/>
                </a:rPr>
                <a:t>Everyone is reading.</a:t>
              </a:r>
            </a:p>
            <a:p>
              <a:pPr marL="630238" indent="-447675">
                <a:lnSpc>
                  <a:spcPct val="150000"/>
                </a:lnSpc>
                <a:buFont typeface="Wingdings" panose="05000000000000000000" pitchFamily="2" charset="2"/>
                <a:buChar char="ü"/>
                <a:defRPr/>
              </a:pPr>
              <a:r>
                <a:rPr lang="en-GB" sz="2400" b="1" dirty="0">
                  <a:solidFill>
                    <a:srgbClr val="981647"/>
                  </a:solidFill>
                  <a:latin typeface="+mn-lt"/>
                  <a:cs typeface="Calibri"/>
                </a:rPr>
                <a:t>Everyone notes down new/ unfamiliar words.</a:t>
              </a:r>
            </a:p>
            <a:p>
              <a:pPr marL="630238" indent="-447675">
                <a:lnSpc>
                  <a:spcPct val="150000"/>
                </a:lnSpc>
                <a:buFont typeface="Wingdings" panose="05000000000000000000" pitchFamily="2" charset="2"/>
                <a:buChar char="ü"/>
                <a:defRPr/>
              </a:pPr>
              <a:r>
                <a:rPr lang="en-GB" sz="2400" b="1" dirty="0">
                  <a:solidFill>
                    <a:srgbClr val="981647"/>
                  </a:solidFill>
                  <a:latin typeface="+mn-lt"/>
                  <a:cs typeface="Calibri"/>
                </a:rPr>
                <a:t>Everyone tries </a:t>
              </a:r>
              <a:r>
                <a:rPr lang="en-GB" sz="2400" b="1" u="sng" dirty="0">
                  <a:solidFill>
                    <a:srgbClr val="981647"/>
                  </a:solidFill>
                  <a:latin typeface="+mn-lt"/>
                  <a:cs typeface="Calibri"/>
                </a:rPr>
                <a:t>without help</a:t>
              </a:r>
              <a:r>
                <a:rPr lang="en-GB" sz="2400" b="1" dirty="0">
                  <a:solidFill>
                    <a:srgbClr val="981647"/>
                  </a:solidFill>
                  <a:latin typeface="+mn-lt"/>
                  <a:cs typeface="Calibri"/>
                </a:rPr>
                <a:t>.</a:t>
              </a:r>
            </a:p>
          </p:txBody>
        </p:sp>
      </p:grpSp>
      <p:sp>
        <p:nvSpPr>
          <p:cNvPr id="11" name="TextBox 10"/>
          <p:cNvSpPr txBox="1"/>
          <p:nvPr userDrawn="1"/>
        </p:nvSpPr>
        <p:spPr>
          <a:xfrm>
            <a:off x="134630" y="180001"/>
            <a:ext cx="3181161" cy="570043"/>
          </a:xfrm>
          <a:prstGeom prst="roundRect">
            <a:avLst>
              <a:gd name="adj" fmla="val 10804"/>
            </a:avLst>
          </a:prstGeom>
          <a:solidFill>
            <a:srgbClr val="981647"/>
          </a:solidFill>
        </p:spPr>
        <p:txBody>
          <a:bodyPr wrap="square" rtlCol="0" anchor="ctr">
            <a:noAutofit/>
          </a:bodyPr>
          <a:lstStyle/>
          <a:p>
            <a:pPr algn="ctr"/>
            <a:r>
              <a:rPr lang="en-GB" sz="3200" b="0" dirty="0">
                <a:solidFill>
                  <a:schemeClr val="bg1"/>
                </a:solidFill>
              </a:rPr>
              <a:t>Everybody reads</a:t>
            </a:r>
          </a:p>
        </p:txBody>
      </p:sp>
    </p:spTree>
    <p:extLst>
      <p:ext uri="{BB962C8B-B14F-4D97-AF65-F5344CB8AC3E}">
        <p14:creationId xmlns:p14="http://schemas.microsoft.com/office/powerpoint/2010/main" val="2663118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mework">
    <p:spTree>
      <p:nvGrpSpPr>
        <p:cNvPr id="1" name=""/>
        <p:cNvGrpSpPr/>
        <p:nvPr/>
      </p:nvGrpSpPr>
      <p:grpSpPr>
        <a:xfrm>
          <a:off x="0" y="0"/>
          <a:ext cx="0" cy="0"/>
          <a:chOff x="0" y="0"/>
          <a:chExt cx="0" cy="0"/>
        </a:xfrm>
      </p:grpSpPr>
      <p:sp>
        <p:nvSpPr>
          <p:cNvPr id="5" name="TextBox 4"/>
          <p:cNvSpPr txBox="1"/>
          <p:nvPr userDrawn="1"/>
        </p:nvSpPr>
        <p:spPr>
          <a:xfrm>
            <a:off x="134631" y="180001"/>
            <a:ext cx="2430000" cy="584775"/>
          </a:xfrm>
          <a:prstGeom prst="roundRect">
            <a:avLst>
              <a:gd name="adj" fmla="val 10804"/>
            </a:avLst>
          </a:prstGeom>
          <a:solidFill>
            <a:srgbClr val="981647"/>
          </a:solidFill>
        </p:spPr>
        <p:txBody>
          <a:bodyPr wrap="square" rtlCol="0" anchor="ctr">
            <a:noAutofit/>
          </a:bodyPr>
          <a:lstStyle/>
          <a:p>
            <a:pPr algn="ctr"/>
            <a:r>
              <a:rPr lang="en-GB" sz="3200" b="0" dirty="0">
                <a:solidFill>
                  <a:schemeClr val="bg1"/>
                </a:solidFill>
              </a:rPr>
              <a:t>Homework</a:t>
            </a:r>
          </a:p>
        </p:txBody>
      </p:sp>
    </p:spTree>
    <p:extLst>
      <p:ext uri="{BB962C8B-B14F-4D97-AF65-F5344CB8AC3E}">
        <p14:creationId xmlns:p14="http://schemas.microsoft.com/office/powerpoint/2010/main" val="2684709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amp; send">
    <p:spTree>
      <p:nvGrpSpPr>
        <p:cNvPr id="1" name=""/>
        <p:cNvGrpSpPr/>
        <p:nvPr/>
      </p:nvGrpSpPr>
      <p:grpSpPr>
        <a:xfrm>
          <a:off x="0" y="0"/>
          <a:ext cx="0" cy="0"/>
          <a:chOff x="0" y="0"/>
          <a:chExt cx="0" cy="0"/>
        </a:xfrm>
      </p:grpSpPr>
      <p:grpSp>
        <p:nvGrpSpPr>
          <p:cNvPr id="5" name="Group 4"/>
          <p:cNvGrpSpPr/>
          <p:nvPr userDrawn="1"/>
        </p:nvGrpSpPr>
        <p:grpSpPr>
          <a:xfrm>
            <a:off x="5680816" y="184997"/>
            <a:ext cx="3279236" cy="4538495"/>
            <a:chOff x="7228776" y="832281"/>
            <a:chExt cx="4630362" cy="5146222"/>
          </a:xfrm>
        </p:grpSpPr>
        <p:sp>
          <p:nvSpPr>
            <p:cNvPr id="7" name="TextBox 6"/>
            <p:cNvSpPr txBox="1"/>
            <p:nvPr userDrawn="1"/>
          </p:nvSpPr>
          <p:spPr>
            <a:xfrm>
              <a:off x="7264883" y="832281"/>
              <a:ext cx="4594255" cy="663075"/>
            </a:xfrm>
            <a:prstGeom prst="rect">
              <a:avLst/>
            </a:prstGeom>
            <a:solidFill>
              <a:srgbClr val="981647"/>
            </a:solidFill>
            <a:ln>
              <a:solidFill>
                <a:srgbClr val="981647"/>
              </a:solidFill>
            </a:ln>
          </p:spPr>
          <p:style>
            <a:lnRef idx="1">
              <a:schemeClr val="accent5"/>
            </a:lnRef>
            <a:fillRef idx="2">
              <a:schemeClr val="accent5"/>
            </a:fillRef>
            <a:effectRef idx="1">
              <a:schemeClr val="accent5"/>
            </a:effectRef>
            <a:fontRef idx="minor">
              <a:schemeClr val="dk1"/>
            </a:fontRef>
          </p:style>
          <p:txBody>
            <a:bodyPr wrap="square" lIns="91435" tIns="45718" rIns="91435" bIns="45718">
              <a:spAutoFit/>
            </a:bodyPr>
            <a:lstStyle/>
            <a:p>
              <a:pPr algn="ctr">
                <a:defRPr/>
              </a:pPr>
              <a:r>
                <a:rPr lang="en-GB" sz="3200" b="1" u="none" dirty="0">
                  <a:solidFill>
                    <a:schemeClr val="bg1"/>
                  </a:solidFill>
                  <a:latin typeface="+mn-lt"/>
                </a:rPr>
                <a:t>Expectations</a:t>
              </a:r>
            </a:p>
          </p:txBody>
        </p:sp>
        <p:sp>
          <p:nvSpPr>
            <p:cNvPr id="8" name="TextBox 7"/>
            <p:cNvSpPr txBox="1"/>
            <p:nvPr userDrawn="1"/>
          </p:nvSpPr>
          <p:spPr>
            <a:xfrm>
              <a:off x="7228776" y="2139625"/>
              <a:ext cx="4594255" cy="3838878"/>
            </a:xfrm>
            <a:prstGeom prst="rect">
              <a:avLst/>
            </a:prstGeom>
            <a:noFill/>
            <a:ln>
              <a:solidFill>
                <a:srgbClr val="981647"/>
              </a:solidFill>
            </a:ln>
          </p:spPr>
          <p:style>
            <a:lnRef idx="1">
              <a:schemeClr val="accent5"/>
            </a:lnRef>
            <a:fillRef idx="2">
              <a:schemeClr val="accent5"/>
            </a:fillRef>
            <a:effectRef idx="1">
              <a:schemeClr val="accent5"/>
            </a:effectRef>
            <a:fontRef idx="minor">
              <a:schemeClr val="dk1"/>
            </a:fontRef>
          </p:style>
          <p:txBody>
            <a:bodyPr wrap="square" lIns="91435" tIns="45718" rIns="91435" bIns="45718" anchor="ctr">
              <a:spAutoFit/>
            </a:bodyPr>
            <a:lstStyle/>
            <a:p>
              <a:pPr marL="639763" indent="-457200" algn="l">
                <a:lnSpc>
                  <a:spcPct val="150000"/>
                </a:lnSpc>
                <a:buFont typeface="Wingdings" panose="05000000000000000000" pitchFamily="2" charset="2"/>
                <a:buChar char="ü"/>
                <a:defRPr/>
              </a:pPr>
              <a:r>
                <a:rPr lang="en-GB" sz="2400" b="1" dirty="0">
                  <a:solidFill>
                    <a:srgbClr val="981647"/>
                  </a:solidFill>
                  <a:latin typeface="+mn-lt"/>
                  <a:cs typeface="Calibri" panose="020F0502020204030204" pitchFamily="34" charset="0"/>
                </a:rPr>
                <a:t>All equipment away</a:t>
              </a:r>
            </a:p>
            <a:p>
              <a:pPr marL="639763" indent="-457200" algn="l">
                <a:lnSpc>
                  <a:spcPct val="150000"/>
                </a:lnSpc>
                <a:buFont typeface="Wingdings" panose="05000000000000000000" pitchFamily="2" charset="2"/>
                <a:buChar char="ü"/>
                <a:defRPr/>
              </a:pPr>
              <a:r>
                <a:rPr lang="en-GB" sz="2400" b="1" dirty="0">
                  <a:solidFill>
                    <a:srgbClr val="981647"/>
                  </a:solidFill>
                  <a:latin typeface="+mn-lt"/>
                  <a:cs typeface="Calibri" panose="020F0502020204030204" pitchFamily="34" charset="0"/>
                </a:rPr>
                <a:t>All rubbish in the bin </a:t>
              </a:r>
            </a:p>
            <a:p>
              <a:pPr marL="639763" indent="-457200" algn="l">
                <a:lnSpc>
                  <a:spcPct val="150000"/>
                </a:lnSpc>
                <a:buFont typeface="Wingdings" panose="05000000000000000000" pitchFamily="2" charset="2"/>
                <a:buChar char="ü"/>
                <a:defRPr/>
              </a:pPr>
              <a:r>
                <a:rPr lang="en-GB" sz="2400" b="1" dirty="0">
                  <a:solidFill>
                    <a:srgbClr val="981647"/>
                  </a:solidFill>
                  <a:latin typeface="+mn-lt"/>
                  <a:cs typeface="Calibri" panose="020F0502020204030204" pitchFamily="34" charset="0"/>
                </a:rPr>
                <a:t>Everybody leaves in a calm manner. </a:t>
              </a:r>
            </a:p>
          </p:txBody>
        </p:sp>
      </p:grpSp>
      <p:sp>
        <p:nvSpPr>
          <p:cNvPr id="9" name="TextBox 8"/>
          <p:cNvSpPr txBox="1"/>
          <p:nvPr userDrawn="1"/>
        </p:nvSpPr>
        <p:spPr>
          <a:xfrm>
            <a:off x="134631" y="180001"/>
            <a:ext cx="2430000" cy="584775"/>
          </a:xfrm>
          <a:prstGeom prst="roundRect">
            <a:avLst>
              <a:gd name="adj" fmla="val 10804"/>
            </a:avLst>
          </a:prstGeom>
          <a:solidFill>
            <a:srgbClr val="981647"/>
          </a:solidFill>
        </p:spPr>
        <p:txBody>
          <a:bodyPr wrap="square" rtlCol="0" anchor="ctr">
            <a:noAutofit/>
          </a:bodyPr>
          <a:lstStyle/>
          <a:p>
            <a:pPr algn="ctr"/>
            <a:r>
              <a:rPr lang="en-GB" sz="3200" b="0" dirty="0">
                <a:solidFill>
                  <a:schemeClr val="bg1"/>
                </a:solidFill>
              </a:rPr>
              <a:t>End &amp; send</a:t>
            </a:r>
          </a:p>
        </p:txBody>
      </p:sp>
    </p:spTree>
    <p:extLst>
      <p:ext uri="{BB962C8B-B14F-4D97-AF65-F5344CB8AC3E}">
        <p14:creationId xmlns:p14="http://schemas.microsoft.com/office/powerpoint/2010/main" val="343538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889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CC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58EC2-9EE0-48F0-BC9C-26F55ECACD09}" type="datetimeFigureOut">
              <a:rPr lang="en-GB" smtClean="0"/>
              <a:t>26/05/2023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9E135-D06A-47AC-A21D-5F0E8AB44E98}" type="slidenum">
              <a:rPr lang="en-GB" smtClean="0"/>
              <a:t>‹#›</a:t>
            </a:fld>
            <a:endParaRPr lang="en-GB"/>
          </a:p>
        </p:txBody>
      </p:sp>
      <p:grpSp>
        <p:nvGrpSpPr>
          <p:cNvPr id="11" name="Group 10"/>
          <p:cNvGrpSpPr/>
          <p:nvPr userDrawn="1"/>
        </p:nvGrpSpPr>
        <p:grpSpPr>
          <a:xfrm>
            <a:off x="0" y="5378244"/>
            <a:ext cx="9144001" cy="1299757"/>
            <a:chOff x="390564" y="5192031"/>
            <a:chExt cx="12192001" cy="1299757"/>
          </a:xfrm>
        </p:grpSpPr>
        <p:pic>
          <p:nvPicPr>
            <p:cNvPr id="7" name="Picture 3"/>
            <p:cNvPicPr>
              <a:picLocks noChangeAspect="1" noChangeArrowheads="1"/>
            </p:cNvPicPr>
            <p:nvPr userDrawn="1"/>
          </p:nvPicPr>
          <p:blipFill rotWithShape="1">
            <a:blip r:embed="rId10">
              <a:extLst>
                <a:ext uri="{28A0092B-C50C-407E-A947-70E740481C1C}">
                  <a14:useLocalDpi xmlns:a14="http://schemas.microsoft.com/office/drawing/2010/main" val="0"/>
                </a:ext>
              </a:extLst>
            </a:blip>
            <a:srcRect t="1298" r="89228"/>
            <a:stretch/>
          </p:blipFill>
          <p:spPr bwMode="auto">
            <a:xfrm>
              <a:off x="390564" y="5192035"/>
              <a:ext cx="1320670" cy="12997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userDrawn="1"/>
          </p:nvSpPr>
          <p:spPr>
            <a:xfrm>
              <a:off x="1711234" y="5653696"/>
              <a:ext cx="10871331" cy="838091"/>
            </a:xfrm>
            <a:prstGeom prst="rect">
              <a:avLst/>
            </a:prstGeom>
            <a:solidFill>
              <a:srgbClr val="981647"/>
            </a:solidFill>
          </p:spPr>
          <p:txBody>
            <a:bodyPr wrap="square" rtlCol="0">
              <a:normAutofit/>
            </a:bodyPr>
            <a:lstStyle/>
            <a:p>
              <a:pPr marL="800100" lvl="1" indent="-342900">
                <a:buSzPct val="90000"/>
                <a:buFont typeface="Wingdings" panose="05000000000000000000" pitchFamily="2" charset="2"/>
                <a:buChar char="q"/>
              </a:pPr>
              <a:r>
                <a:rPr lang="en-GB" sz="2400" dirty="0">
                  <a:solidFill>
                    <a:schemeClr val="bg1"/>
                  </a:solidFill>
                </a:rPr>
                <a:t>Mental Health Awareness Week</a:t>
              </a:r>
            </a:p>
          </p:txBody>
        </p:sp>
        <p:sp>
          <p:nvSpPr>
            <p:cNvPr id="10" name="Rectangle 9"/>
            <p:cNvSpPr/>
            <p:nvPr userDrawn="1"/>
          </p:nvSpPr>
          <p:spPr>
            <a:xfrm>
              <a:off x="1711233" y="5192031"/>
              <a:ext cx="10871331" cy="461665"/>
            </a:xfrm>
            <a:prstGeom prst="rect">
              <a:avLst/>
            </a:prstGeom>
            <a:solidFill>
              <a:srgbClr val="981647"/>
            </a:solidFill>
          </p:spPr>
          <p:txBody>
            <a:bodyPr wrap="square" rtlCol="0">
              <a:noAutofit/>
            </a:bodyPr>
            <a:lstStyle/>
            <a:p>
              <a:pPr lvl="0"/>
              <a:r>
                <a:rPr lang="en-GB" sz="2400" dirty="0">
                  <a:solidFill>
                    <a:schemeClr val="bg1"/>
                  </a:solidFill>
                </a:rPr>
                <a:t>Learning objectives:</a:t>
              </a:r>
            </a:p>
          </p:txBody>
        </p:sp>
      </p:grpSp>
    </p:spTree>
    <p:extLst>
      <p:ext uri="{BB962C8B-B14F-4D97-AF65-F5344CB8AC3E}">
        <p14:creationId xmlns:p14="http://schemas.microsoft.com/office/powerpoint/2010/main" val="1697803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57" r:id="rId6"/>
    <p:sldLayoutId id="2147483656" r:id="rId7"/>
    <p:sldLayoutId id="214748365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ideo" Target="https://www.youtube.com/embed/TdDioDtjkis" TargetMode="External"/><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https://www.youtube.com/embed/4LTRS7pPkCU" TargetMode="Externa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ideo" Target="https://www.youtube.com/embed/1Dv-ldGLnIY?feature=oembed" TargetMode="Externa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ideo" Target="https://www.youtube.com/embed/M4p6TddpHSg" TargetMode="Externa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B0F9D9-B706-4073-A3D0-47FCCA1931CC}"/>
              </a:ext>
            </a:extLst>
          </p:cNvPr>
          <p:cNvPicPr>
            <a:picLocks noChangeAspect="1"/>
          </p:cNvPicPr>
          <p:nvPr/>
        </p:nvPicPr>
        <p:blipFill>
          <a:blip r:embed="rId3"/>
          <a:stretch>
            <a:fillRect/>
          </a:stretch>
        </p:blipFill>
        <p:spPr>
          <a:xfrm>
            <a:off x="5169451" y="55919"/>
            <a:ext cx="3777404" cy="5286055"/>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41A6B8AB-A5AD-45FE-9FC4-94EF8D34AB9D}"/>
              </a:ext>
            </a:extLst>
          </p:cNvPr>
          <p:cNvPicPr>
            <a:picLocks noChangeAspect="1"/>
          </p:cNvPicPr>
          <p:nvPr/>
        </p:nvPicPr>
        <p:blipFill>
          <a:blip r:embed="rId4"/>
          <a:stretch>
            <a:fillRect/>
          </a:stretch>
        </p:blipFill>
        <p:spPr>
          <a:xfrm>
            <a:off x="262968" y="3768838"/>
            <a:ext cx="2331921" cy="1127858"/>
          </a:xfrm>
          <a:prstGeom prst="rect">
            <a:avLst/>
          </a:prstGeom>
          <a:ln>
            <a:noFill/>
          </a:ln>
          <a:effectLst>
            <a:softEdge rad="112500"/>
          </a:effectLst>
        </p:spPr>
      </p:pic>
      <p:pic>
        <p:nvPicPr>
          <p:cNvPr id="4" name="Picture 3">
            <a:extLst>
              <a:ext uri="{FF2B5EF4-FFF2-40B4-BE49-F238E27FC236}">
                <a16:creationId xmlns:a16="http://schemas.microsoft.com/office/drawing/2014/main" id="{4C584D30-C2C1-42E8-A2ED-8375937DE273}"/>
              </a:ext>
            </a:extLst>
          </p:cNvPr>
          <p:cNvPicPr>
            <a:picLocks noChangeAspect="1"/>
          </p:cNvPicPr>
          <p:nvPr/>
        </p:nvPicPr>
        <p:blipFill>
          <a:blip r:embed="rId5"/>
          <a:stretch>
            <a:fillRect/>
          </a:stretch>
        </p:blipFill>
        <p:spPr>
          <a:xfrm>
            <a:off x="297262" y="2457202"/>
            <a:ext cx="2331922" cy="1051651"/>
          </a:xfrm>
          <a:prstGeom prst="rect">
            <a:avLst/>
          </a:prstGeom>
          <a:ln>
            <a:noFill/>
          </a:ln>
          <a:effectLst>
            <a:softEdge rad="112500"/>
          </a:effectLst>
        </p:spPr>
      </p:pic>
      <p:pic>
        <p:nvPicPr>
          <p:cNvPr id="5" name="Picture 4">
            <a:extLst>
              <a:ext uri="{FF2B5EF4-FFF2-40B4-BE49-F238E27FC236}">
                <a16:creationId xmlns:a16="http://schemas.microsoft.com/office/drawing/2014/main" id="{C054706B-C773-42C0-B2C6-DC99BFB2951F}"/>
              </a:ext>
            </a:extLst>
          </p:cNvPr>
          <p:cNvPicPr>
            <a:picLocks noChangeAspect="1"/>
          </p:cNvPicPr>
          <p:nvPr/>
        </p:nvPicPr>
        <p:blipFill>
          <a:blip r:embed="rId6"/>
          <a:stretch>
            <a:fillRect/>
          </a:stretch>
        </p:blipFill>
        <p:spPr>
          <a:xfrm>
            <a:off x="262969" y="1283365"/>
            <a:ext cx="2331922" cy="967824"/>
          </a:xfrm>
          <a:prstGeom prst="rect">
            <a:avLst/>
          </a:prstGeom>
          <a:ln>
            <a:noFill/>
          </a:ln>
          <a:effectLst>
            <a:softEdge rad="112500"/>
          </a:effectLst>
        </p:spPr>
      </p:pic>
      <p:pic>
        <p:nvPicPr>
          <p:cNvPr id="6" name="Picture 5">
            <a:extLst>
              <a:ext uri="{FF2B5EF4-FFF2-40B4-BE49-F238E27FC236}">
                <a16:creationId xmlns:a16="http://schemas.microsoft.com/office/drawing/2014/main" id="{7ADF982C-A9F7-4FCA-A55C-FAC08832BA64}"/>
              </a:ext>
            </a:extLst>
          </p:cNvPr>
          <p:cNvPicPr>
            <a:picLocks noChangeAspect="1"/>
          </p:cNvPicPr>
          <p:nvPr/>
        </p:nvPicPr>
        <p:blipFill>
          <a:blip r:embed="rId7"/>
          <a:stretch>
            <a:fillRect/>
          </a:stretch>
        </p:blipFill>
        <p:spPr>
          <a:xfrm>
            <a:off x="2804449" y="2067485"/>
            <a:ext cx="2205002" cy="1269918"/>
          </a:xfrm>
          <a:prstGeom prst="rect">
            <a:avLst/>
          </a:prstGeom>
          <a:ln>
            <a:noFill/>
          </a:ln>
          <a:effectLst>
            <a:softEdge rad="112500"/>
          </a:effectLst>
        </p:spPr>
      </p:pic>
    </p:spTree>
    <p:extLst>
      <p:ext uri="{BB962C8B-B14F-4D97-AF65-F5344CB8AC3E}">
        <p14:creationId xmlns:p14="http://schemas.microsoft.com/office/powerpoint/2010/main" val="340084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B3EAE7-A8B1-4049-8191-E80F93873F8E}"/>
              </a:ext>
            </a:extLst>
          </p:cNvPr>
          <p:cNvSpPr txBox="1"/>
          <p:nvPr/>
        </p:nvSpPr>
        <p:spPr>
          <a:xfrm>
            <a:off x="2655861" y="237207"/>
            <a:ext cx="6220046" cy="830997"/>
          </a:xfrm>
          <a:prstGeom prst="rect">
            <a:avLst/>
          </a:prstGeom>
          <a:noFill/>
        </p:spPr>
        <p:txBody>
          <a:bodyPr wrap="square" rtlCol="0">
            <a:spAutoFit/>
          </a:bodyPr>
          <a:lstStyle/>
          <a:p>
            <a:pPr algn="ctr"/>
            <a:r>
              <a:rPr lang="en-GB" sz="2400" b="1" dirty="0"/>
              <a:t>Top tips for overcoming anxiety: </a:t>
            </a:r>
            <a:r>
              <a:rPr lang="en-GB" sz="2400" b="1" dirty="0">
                <a:solidFill>
                  <a:srgbClr val="00B050"/>
                </a:solidFill>
              </a:rPr>
              <a:t>Get sleep and rest</a:t>
            </a:r>
          </a:p>
        </p:txBody>
      </p:sp>
      <p:sp>
        <p:nvSpPr>
          <p:cNvPr id="5" name="TextBox 4">
            <a:extLst>
              <a:ext uri="{FF2B5EF4-FFF2-40B4-BE49-F238E27FC236}">
                <a16:creationId xmlns:a16="http://schemas.microsoft.com/office/drawing/2014/main" id="{4C8C3FDA-8751-45EF-9F2E-5040C2E70FF2}"/>
              </a:ext>
            </a:extLst>
          </p:cNvPr>
          <p:cNvSpPr txBox="1"/>
          <p:nvPr/>
        </p:nvSpPr>
        <p:spPr>
          <a:xfrm>
            <a:off x="283029" y="1186543"/>
            <a:ext cx="8592878" cy="2677656"/>
          </a:xfrm>
          <a:prstGeom prst="rect">
            <a:avLst/>
          </a:prstGeom>
          <a:noFill/>
        </p:spPr>
        <p:txBody>
          <a:bodyPr wrap="square" rtlCol="0">
            <a:spAutoFit/>
          </a:bodyPr>
          <a:lstStyle/>
          <a:p>
            <a:pPr marL="285750" indent="-285750">
              <a:buFont typeface="Wingdings" panose="05000000000000000000" pitchFamily="2" charset="2"/>
              <a:buChar char="§"/>
            </a:pPr>
            <a:r>
              <a:rPr lang="en-GB" sz="2400" dirty="0"/>
              <a:t>Develop a consistent sleep schedule in a cool, comfortable, quiet and dark room</a:t>
            </a:r>
          </a:p>
          <a:p>
            <a:pPr marL="285750" indent="-285750">
              <a:buFont typeface="Wingdings" panose="05000000000000000000" pitchFamily="2" charset="2"/>
              <a:buChar char="§"/>
            </a:pPr>
            <a:r>
              <a:rPr lang="en-GB" sz="2400" dirty="0"/>
              <a:t>Avoid taking naps after school</a:t>
            </a:r>
          </a:p>
          <a:p>
            <a:pPr marL="285750" indent="-285750">
              <a:buFont typeface="Wingdings" panose="05000000000000000000" pitchFamily="2" charset="2"/>
              <a:buChar char="§"/>
            </a:pPr>
            <a:r>
              <a:rPr lang="en-GB" sz="2400" dirty="0"/>
              <a:t>Avoid using phones, laptops, or playing online or computer games, too late in the evening</a:t>
            </a:r>
          </a:p>
          <a:p>
            <a:pPr marL="285750" indent="-285750">
              <a:buFont typeface="Wingdings" panose="05000000000000000000" pitchFamily="2" charset="2"/>
              <a:buChar char="§"/>
            </a:pPr>
            <a:r>
              <a:rPr lang="en-GB" sz="2400" dirty="0"/>
              <a:t>Avoid rich foods, drinks or caffeine before bedtime</a:t>
            </a:r>
          </a:p>
          <a:p>
            <a:pPr marL="285750" indent="-285750">
              <a:buFont typeface="Wingdings" panose="05000000000000000000" pitchFamily="2" charset="2"/>
              <a:buChar char="§"/>
            </a:pPr>
            <a:r>
              <a:rPr lang="en-GB" sz="2400" dirty="0"/>
              <a:t>Exercise leads to better sleep</a:t>
            </a:r>
          </a:p>
        </p:txBody>
      </p:sp>
    </p:spTree>
    <p:extLst>
      <p:ext uri="{BB962C8B-B14F-4D97-AF65-F5344CB8AC3E}">
        <p14:creationId xmlns:p14="http://schemas.microsoft.com/office/powerpoint/2010/main" val="1358829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18BDD3-1C94-4885-BD30-871A0F9B6CE8}"/>
              </a:ext>
            </a:extLst>
          </p:cNvPr>
          <p:cNvSpPr txBox="1"/>
          <p:nvPr/>
        </p:nvSpPr>
        <p:spPr>
          <a:xfrm>
            <a:off x="2743200" y="185057"/>
            <a:ext cx="6019800" cy="830997"/>
          </a:xfrm>
          <a:prstGeom prst="rect">
            <a:avLst/>
          </a:prstGeom>
          <a:noFill/>
        </p:spPr>
        <p:txBody>
          <a:bodyPr wrap="square" rtlCol="0">
            <a:spAutoFit/>
          </a:bodyPr>
          <a:lstStyle/>
          <a:p>
            <a:r>
              <a:rPr lang="en-GB" sz="2400" b="1" dirty="0"/>
              <a:t>Top tips for overcoming anxiety: </a:t>
            </a:r>
            <a:r>
              <a:rPr lang="en-GB" sz="2400" b="1" dirty="0">
                <a:solidFill>
                  <a:srgbClr val="00B050"/>
                </a:solidFill>
              </a:rPr>
              <a:t> what foods can help you sleep?</a:t>
            </a:r>
          </a:p>
        </p:txBody>
      </p:sp>
      <p:pic>
        <p:nvPicPr>
          <p:cNvPr id="4" name="Picture 2" descr="Two bananas clip art | Free SVG">
            <a:extLst>
              <a:ext uri="{FF2B5EF4-FFF2-40B4-BE49-F238E27FC236}">
                <a16:creationId xmlns:a16="http://schemas.microsoft.com/office/drawing/2014/main" id="{B84BE46F-0107-409E-ABBC-9A580CDDA5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695" y="1382658"/>
            <a:ext cx="878318" cy="94383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C86C639-C67E-42D6-B82D-57C2059FE2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3233" y="1313019"/>
            <a:ext cx="941067" cy="8340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Kiwi slice | Free SVG">
            <a:extLst>
              <a:ext uri="{FF2B5EF4-FFF2-40B4-BE49-F238E27FC236}">
                <a16:creationId xmlns:a16="http://schemas.microsoft.com/office/drawing/2014/main" id="{0C34F804-6123-44D5-9777-0ACD3DA36A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1521" y="1505568"/>
            <a:ext cx="853912" cy="8539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3A86816-113D-4047-AE4D-95D3ECBC9083}"/>
              </a:ext>
            </a:extLst>
          </p:cNvPr>
          <p:cNvPicPr>
            <a:picLocks noChangeAspect="1"/>
          </p:cNvPicPr>
          <p:nvPr/>
        </p:nvPicPr>
        <p:blipFill>
          <a:blip r:embed="rId6"/>
          <a:stretch>
            <a:fillRect/>
          </a:stretch>
        </p:blipFill>
        <p:spPr>
          <a:xfrm>
            <a:off x="7464233" y="1641593"/>
            <a:ext cx="853912" cy="556825"/>
          </a:xfrm>
          <a:prstGeom prst="rect">
            <a:avLst/>
          </a:prstGeom>
        </p:spPr>
      </p:pic>
      <p:pic>
        <p:nvPicPr>
          <p:cNvPr id="8" name="Picture 8" descr="Cherries vector symbol | Free SVG">
            <a:extLst>
              <a:ext uri="{FF2B5EF4-FFF2-40B4-BE49-F238E27FC236}">
                <a16:creationId xmlns:a16="http://schemas.microsoft.com/office/drawing/2014/main" id="{98E173C9-A1B9-4260-99F4-FEC6E4A82F6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53100" y="1382658"/>
            <a:ext cx="830997" cy="83099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D933F74-9F72-4295-BE83-FB4B892FAA17}"/>
              </a:ext>
            </a:extLst>
          </p:cNvPr>
          <p:cNvSpPr txBox="1"/>
          <p:nvPr/>
        </p:nvSpPr>
        <p:spPr>
          <a:xfrm>
            <a:off x="163286" y="2688771"/>
            <a:ext cx="8763000" cy="1569660"/>
          </a:xfrm>
          <a:prstGeom prst="rect">
            <a:avLst/>
          </a:prstGeom>
          <a:noFill/>
        </p:spPr>
        <p:txBody>
          <a:bodyPr wrap="square" rtlCol="0">
            <a:spAutoFit/>
          </a:bodyPr>
          <a:lstStyle/>
          <a:p>
            <a:pPr marL="285750" indent="-285750">
              <a:buFont typeface="Wingdings" panose="05000000000000000000" pitchFamily="2" charset="2"/>
              <a:buChar char="§"/>
            </a:pPr>
            <a:r>
              <a:rPr lang="en-GB" sz="2400" dirty="0"/>
              <a:t>Certain foods can help you to sleep or keep you awake at night</a:t>
            </a:r>
          </a:p>
          <a:p>
            <a:pPr marL="285750" indent="-285750">
              <a:buFont typeface="Wingdings" panose="05000000000000000000" pitchFamily="2" charset="2"/>
              <a:buChar char="§"/>
            </a:pPr>
            <a:r>
              <a:rPr lang="en-GB" sz="2400" dirty="0"/>
              <a:t>Foods high in sugar and caffeine can keep you awake at night</a:t>
            </a:r>
          </a:p>
          <a:p>
            <a:pPr marL="285750" indent="-285750">
              <a:buFont typeface="Wingdings" panose="05000000000000000000" pitchFamily="2" charset="2"/>
              <a:buChar char="§"/>
            </a:pPr>
            <a:r>
              <a:rPr lang="en-GB" sz="2400" dirty="0"/>
              <a:t>Foods high in tryptophan can help you to get to sleep</a:t>
            </a:r>
          </a:p>
          <a:p>
            <a:pPr marL="285750" indent="-285750">
              <a:buFont typeface="Wingdings" panose="05000000000000000000" pitchFamily="2" charset="2"/>
              <a:buChar char="§"/>
            </a:pPr>
            <a:r>
              <a:rPr lang="en-GB" sz="2400" dirty="0"/>
              <a:t>Avoid eating large meals before going to sleep</a:t>
            </a:r>
          </a:p>
        </p:txBody>
      </p:sp>
    </p:spTree>
    <p:extLst>
      <p:ext uri="{BB962C8B-B14F-4D97-AF65-F5344CB8AC3E}">
        <p14:creationId xmlns:p14="http://schemas.microsoft.com/office/powerpoint/2010/main" val="91501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FBDBE9-1C21-454C-AF0A-0BD3BFC85A42}"/>
              </a:ext>
            </a:extLst>
          </p:cNvPr>
          <p:cNvSpPr/>
          <p:nvPr/>
        </p:nvSpPr>
        <p:spPr>
          <a:xfrm>
            <a:off x="2859024" y="106603"/>
            <a:ext cx="5711952" cy="830997"/>
          </a:xfrm>
          <a:prstGeom prst="rect">
            <a:avLst/>
          </a:prstGeom>
        </p:spPr>
        <p:txBody>
          <a:bodyPr wrap="square">
            <a:spAutoFit/>
          </a:bodyPr>
          <a:lstStyle/>
          <a:p>
            <a:r>
              <a:rPr lang="en-GB" sz="2400" b="1" dirty="0"/>
              <a:t>Top tips for overcoming anxiety: </a:t>
            </a:r>
            <a:r>
              <a:rPr lang="en-GB" sz="2400" b="1" dirty="0">
                <a:solidFill>
                  <a:srgbClr val="00B050"/>
                </a:solidFill>
              </a:rPr>
              <a:t>the 5-4-3-2-1 grounding technique</a:t>
            </a:r>
          </a:p>
        </p:txBody>
      </p:sp>
      <p:pic>
        <p:nvPicPr>
          <p:cNvPr id="3" name="Picture 2">
            <a:extLst>
              <a:ext uri="{FF2B5EF4-FFF2-40B4-BE49-F238E27FC236}">
                <a16:creationId xmlns:a16="http://schemas.microsoft.com/office/drawing/2014/main" id="{255AF7ED-CEE9-4A49-9EF8-29E536206F60}"/>
              </a:ext>
            </a:extLst>
          </p:cNvPr>
          <p:cNvPicPr>
            <a:picLocks noChangeAspect="1"/>
          </p:cNvPicPr>
          <p:nvPr/>
        </p:nvPicPr>
        <p:blipFill>
          <a:blip r:embed="rId3"/>
          <a:stretch>
            <a:fillRect/>
          </a:stretch>
        </p:blipFill>
        <p:spPr>
          <a:xfrm>
            <a:off x="1865376" y="2014638"/>
            <a:ext cx="5852160" cy="2072820"/>
          </a:xfrm>
          <a:prstGeom prst="rect">
            <a:avLst/>
          </a:prstGeom>
        </p:spPr>
      </p:pic>
    </p:spTree>
    <p:extLst>
      <p:ext uri="{BB962C8B-B14F-4D97-AF65-F5344CB8AC3E}">
        <p14:creationId xmlns:p14="http://schemas.microsoft.com/office/powerpoint/2010/main" val="195299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736D03-9794-4AD5-ACE1-323F05166724}"/>
              </a:ext>
            </a:extLst>
          </p:cNvPr>
          <p:cNvSpPr txBox="1"/>
          <p:nvPr/>
        </p:nvSpPr>
        <p:spPr>
          <a:xfrm>
            <a:off x="2743200" y="185057"/>
            <a:ext cx="6019800" cy="830997"/>
          </a:xfrm>
          <a:prstGeom prst="rect">
            <a:avLst/>
          </a:prstGeom>
          <a:noFill/>
        </p:spPr>
        <p:txBody>
          <a:bodyPr wrap="square" rtlCol="0">
            <a:spAutoFit/>
          </a:bodyPr>
          <a:lstStyle/>
          <a:p>
            <a:r>
              <a:rPr lang="en-GB" sz="2400" b="1" dirty="0"/>
              <a:t>Top tips for overcoming anxiety: </a:t>
            </a:r>
            <a:r>
              <a:rPr lang="en-GB" sz="2400" b="1" dirty="0">
                <a:solidFill>
                  <a:srgbClr val="00B050"/>
                </a:solidFill>
              </a:rPr>
              <a:t>Appreciate the world around you</a:t>
            </a:r>
          </a:p>
        </p:txBody>
      </p:sp>
      <p:pic>
        <p:nvPicPr>
          <p:cNvPr id="6" name="Online Media 5" title="Nature and Mental Health - Mental Health Foundation #MentalHealthAwarenessWeek 2021">
            <a:hlinkClick r:id="" action="ppaction://media"/>
            <a:extLst>
              <a:ext uri="{FF2B5EF4-FFF2-40B4-BE49-F238E27FC236}">
                <a16:creationId xmlns:a16="http://schemas.microsoft.com/office/drawing/2014/main" id="{21CDBF07-9F02-465F-84E5-6CFF6D00BD00}"/>
              </a:ext>
            </a:extLst>
          </p:cNvPr>
          <p:cNvPicPr>
            <a:picLocks noRot="1" noChangeAspect="1"/>
          </p:cNvPicPr>
          <p:nvPr>
            <a:videoFile r:link="rId1"/>
          </p:nvPr>
        </p:nvPicPr>
        <p:blipFill>
          <a:blip r:embed="rId4"/>
          <a:stretch>
            <a:fillRect/>
          </a:stretch>
        </p:blipFill>
        <p:spPr>
          <a:xfrm>
            <a:off x="1491343" y="1299483"/>
            <a:ext cx="6161314" cy="3465739"/>
          </a:xfrm>
          <a:prstGeom prst="rect">
            <a:avLst/>
          </a:prstGeom>
        </p:spPr>
      </p:pic>
    </p:spTree>
    <p:extLst>
      <p:ext uri="{BB962C8B-B14F-4D97-AF65-F5344CB8AC3E}">
        <p14:creationId xmlns:p14="http://schemas.microsoft.com/office/powerpoint/2010/main" val="1413143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B0D3BD-59A0-418D-9D24-00642AE6FB21}"/>
              </a:ext>
            </a:extLst>
          </p:cNvPr>
          <p:cNvSpPr txBox="1"/>
          <p:nvPr/>
        </p:nvSpPr>
        <p:spPr>
          <a:xfrm>
            <a:off x="2743200" y="185057"/>
            <a:ext cx="6019800" cy="830997"/>
          </a:xfrm>
          <a:prstGeom prst="rect">
            <a:avLst/>
          </a:prstGeom>
          <a:noFill/>
        </p:spPr>
        <p:txBody>
          <a:bodyPr wrap="square" rtlCol="0">
            <a:spAutoFit/>
          </a:bodyPr>
          <a:lstStyle/>
          <a:p>
            <a:r>
              <a:rPr lang="en-GB" sz="2400" b="1" dirty="0"/>
              <a:t>Top tips for overcoming anxiety: </a:t>
            </a:r>
            <a:r>
              <a:rPr lang="en-GB" sz="2400" b="1" dirty="0">
                <a:solidFill>
                  <a:srgbClr val="00B050"/>
                </a:solidFill>
              </a:rPr>
              <a:t>Connect with people that matter</a:t>
            </a:r>
          </a:p>
        </p:txBody>
      </p:sp>
      <p:sp>
        <p:nvSpPr>
          <p:cNvPr id="3" name="TextBox 2">
            <a:extLst>
              <a:ext uri="{FF2B5EF4-FFF2-40B4-BE49-F238E27FC236}">
                <a16:creationId xmlns:a16="http://schemas.microsoft.com/office/drawing/2014/main" id="{271A923F-9CA9-43B8-B6C3-DE9DB4529CCE}"/>
              </a:ext>
            </a:extLst>
          </p:cNvPr>
          <p:cNvSpPr txBox="1"/>
          <p:nvPr/>
        </p:nvSpPr>
        <p:spPr>
          <a:xfrm>
            <a:off x="280416" y="1475232"/>
            <a:ext cx="8656320" cy="1569660"/>
          </a:xfrm>
          <a:prstGeom prst="rect">
            <a:avLst/>
          </a:prstGeom>
          <a:noFill/>
        </p:spPr>
        <p:txBody>
          <a:bodyPr wrap="square" rtlCol="0">
            <a:spAutoFit/>
          </a:bodyPr>
          <a:lstStyle/>
          <a:p>
            <a:pPr marL="285750" indent="-285750">
              <a:buFont typeface="Wingdings" panose="05000000000000000000" pitchFamily="2" charset="2"/>
              <a:buChar char="§"/>
            </a:pPr>
            <a:r>
              <a:rPr lang="en-GB" sz="2400" dirty="0"/>
              <a:t>Connect with others to create a sense of belonging and support</a:t>
            </a:r>
          </a:p>
          <a:p>
            <a:pPr marL="285750" indent="-285750">
              <a:buFont typeface="Wingdings" panose="05000000000000000000" pitchFamily="2" charset="2"/>
              <a:buChar char="§"/>
            </a:pPr>
            <a:r>
              <a:rPr lang="en-GB" sz="2400" dirty="0"/>
              <a:t>Participating in social activities can release feel-good hormones in the brain</a:t>
            </a:r>
          </a:p>
          <a:p>
            <a:pPr marL="285750" indent="-285750">
              <a:buFont typeface="Wingdings" panose="05000000000000000000" pitchFamily="2" charset="2"/>
              <a:buChar char="§"/>
            </a:pPr>
            <a:r>
              <a:rPr lang="en-GB" sz="2400" dirty="0"/>
              <a:t>Can help to build social skills and self-confidence</a:t>
            </a:r>
          </a:p>
        </p:txBody>
      </p:sp>
      <p:pic>
        <p:nvPicPr>
          <p:cNvPr id="4" name="Picture 4" descr="Diagram&#10;&#10;Description automatically generated">
            <a:extLst>
              <a:ext uri="{FF2B5EF4-FFF2-40B4-BE49-F238E27FC236}">
                <a16:creationId xmlns:a16="http://schemas.microsoft.com/office/drawing/2014/main" id="{44641F41-9FE8-0182-8308-6FE29FCF60CF}"/>
              </a:ext>
            </a:extLst>
          </p:cNvPr>
          <p:cNvPicPr>
            <a:picLocks noChangeAspect="1"/>
          </p:cNvPicPr>
          <p:nvPr/>
        </p:nvPicPr>
        <p:blipFill>
          <a:blip r:embed="rId3"/>
          <a:stretch>
            <a:fillRect/>
          </a:stretch>
        </p:blipFill>
        <p:spPr>
          <a:xfrm>
            <a:off x="2616387" y="3043797"/>
            <a:ext cx="3627564" cy="2205411"/>
          </a:xfrm>
          <a:prstGeom prst="rect">
            <a:avLst/>
          </a:prstGeom>
        </p:spPr>
      </p:pic>
    </p:spTree>
    <p:extLst>
      <p:ext uri="{BB962C8B-B14F-4D97-AF65-F5344CB8AC3E}">
        <p14:creationId xmlns:p14="http://schemas.microsoft.com/office/powerpoint/2010/main" val="418785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E219EE-D94E-47F1-AA97-27916C0C9E6C}"/>
              </a:ext>
            </a:extLst>
          </p:cNvPr>
          <p:cNvSpPr/>
          <p:nvPr/>
        </p:nvSpPr>
        <p:spPr>
          <a:xfrm>
            <a:off x="2761488" y="106603"/>
            <a:ext cx="6028944" cy="830997"/>
          </a:xfrm>
          <a:prstGeom prst="rect">
            <a:avLst/>
          </a:prstGeom>
        </p:spPr>
        <p:txBody>
          <a:bodyPr wrap="square">
            <a:spAutoFit/>
          </a:bodyPr>
          <a:lstStyle/>
          <a:p>
            <a:r>
              <a:rPr lang="en-GB" sz="2400" b="1" dirty="0"/>
              <a:t>Top tips for overcoming anxiety: </a:t>
            </a:r>
            <a:r>
              <a:rPr lang="en-GB" sz="2400" b="1" dirty="0">
                <a:solidFill>
                  <a:srgbClr val="00B050"/>
                </a:solidFill>
              </a:rPr>
              <a:t>Restrict your use of social media</a:t>
            </a:r>
          </a:p>
        </p:txBody>
      </p:sp>
      <p:sp>
        <p:nvSpPr>
          <p:cNvPr id="3" name="TextBox 2">
            <a:extLst>
              <a:ext uri="{FF2B5EF4-FFF2-40B4-BE49-F238E27FC236}">
                <a16:creationId xmlns:a16="http://schemas.microsoft.com/office/drawing/2014/main" id="{ABDB95BA-CCFB-484D-9E5B-1C43AF2AD542}"/>
              </a:ext>
            </a:extLst>
          </p:cNvPr>
          <p:cNvSpPr txBox="1"/>
          <p:nvPr/>
        </p:nvSpPr>
        <p:spPr>
          <a:xfrm>
            <a:off x="329184" y="1328928"/>
            <a:ext cx="8461248" cy="2954655"/>
          </a:xfrm>
          <a:prstGeom prst="rect">
            <a:avLst/>
          </a:prstGeom>
          <a:noFill/>
        </p:spPr>
        <p:txBody>
          <a:bodyPr wrap="square" rtlCol="0">
            <a:spAutoFit/>
          </a:bodyPr>
          <a:lstStyle/>
          <a:p>
            <a:pPr marL="285750" indent="-285750">
              <a:buFont typeface="Wingdings" panose="05000000000000000000" pitchFamily="2" charset="2"/>
              <a:buChar char="§"/>
            </a:pPr>
            <a:r>
              <a:rPr lang="en-GB" sz="2400" dirty="0"/>
              <a:t>Studies show reducing social media use to </a:t>
            </a:r>
            <a:r>
              <a:rPr lang="en-GB" sz="2400" b="1" dirty="0"/>
              <a:t>30 minutes </a:t>
            </a:r>
            <a:r>
              <a:rPr lang="en-GB" sz="2400" dirty="0"/>
              <a:t>a day helped with anxiety, FOMO, depression, loneliness </a:t>
            </a:r>
          </a:p>
          <a:p>
            <a:pPr marL="285750" indent="-285750">
              <a:buFont typeface="Wingdings" panose="05000000000000000000" pitchFamily="2" charset="2"/>
              <a:buChar char="§"/>
            </a:pPr>
            <a:r>
              <a:rPr lang="en-GB" sz="2400" b="1" dirty="0"/>
              <a:t>Track</a:t>
            </a:r>
            <a:r>
              <a:rPr lang="en-GB" sz="2400" dirty="0"/>
              <a:t> how much time you spend on social media</a:t>
            </a:r>
          </a:p>
          <a:p>
            <a:pPr marL="285750" indent="-285750">
              <a:buFont typeface="Wingdings" panose="05000000000000000000" pitchFamily="2" charset="2"/>
              <a:buChar char="§"/>
            </a:pPr>
            <a:r>
              <a:rPr lang="en-GB" sz="2400" b="1" dirty="0"/>
              <a:t>Turn off your phone </a:t>
            </a:r>
            <a:r>
              <a:rPr lang="en-GB" sz="2400" dirty="0"/>
              <a:t>at certain times of the day</a:t>
            </a:r>
          </a:p>
          <a:p>
            <a:pPr marL="285750" indent="-285750">
              <a:buFont typeface="Wingdings" panose="05000000000000000000" pitchFamily="2" charset="2"/>
              <a:buChar char="§"/>
            </a:pPr>
            <a:r>
              <a:rPr lang="en-GB" sz="2400" dirty="0"/>
              <a:t>Don’t bring your phone to bed </a:t>
            </a:r>
          </a:p>
          <a:p>
            <a:pPr marL="285750" indent="-285750">
              <a:buFont typeface="Wingdings" panose="05000000000000000000" pitchFamily="2" charset="2"/>
              <a:buChar char="§"/>
            </a:pPr>
            <a:r>
              <a:rPr lang="en-GB" sz="2400" b="1" dirty="0"/>
              <a:t>Disable</a:t>
            </a:r>
            <a:r>
              <a:rPr lang="en-GB" sz="2400" dirty="0"/>
              <a:t> your notifications</a:t>
            </a:r>
          </a:p>
          <a:p>
            <a:endParaRPr lang="en-GB" sz="2400" dirty="0"/>
          </a:p>
          <a:p>
            <a:pPr marL="285750" indent="-285750">
              <a:buFont typeface="Wingdings" panose="05000000000000000000" pitchFamily="2" charset="2"/>
              <a:buChar char="§"/>
            </a:pPr>
            <a:endParaRPr lang="en-GB" dirty="0"/>
          </a:p>
        </p:txBody>
      </p:sp>
      <p:pic>
        <p:nvPicPr>
          <p:cNvPr id="4" name="Picture 3">
            <a:extLst>
              <a:ext uri="{FF2B5EF4-FFF2-40B4-BE49-F238E27FC236}">
                <a16:creationId xmlns:a16="http://schemas.microsoft.com/office/drawing/2014/main" id="{866E7357-D85D-49F1-A41A-90273D120A84}"/>
              </a:ext>
            </a:extLst>
          </p:cNvPr>
          <p:cNvPicPr>
            <a:picLocks noChangeAspect="1"/>
          </p:cNvPicPr>
          <p:nvPr/>
        </p:nvPicPr>
        <p:blipFill>
          <a:blip r:embed="rId3"/>
          <a:stretch>
            <a:fillRect/>
          </a:stretch>
        </p:blipFill>
        <p:spPr>
          <a:xfrm>
            <a:off x="1005310" y="3750469"/>
            <a:ext cx="6805250" cy="2179509"/>
          </a:xfrm>
          <a:prstGeom prst="rect">
            <a:avLst/>
          </a:prstGeom>
        </p:spPr>
      </p:pic>
      <p:sp>
        <p:nvSpPr>
          <p:cNvPr id="5" name="TextBox 4">
            <a:extLst>
              <a:ext uri="{FF2B5EF4-FFF2-40B4-BE49-F238E27FC236}">
                <a16:creationId xmlns:a16="http://schemas.microsoft.com/office/drawing/2014/main" id="{8271DDEB-0278-4D39-B8E7-EB6751FEE912}"/>
              </a:ext>
            </a:extLst>
          </p:cNvPr>
          <p:cNvSpPr txBox="1"/>
          <p:nvPr/>
        </p:nvSpPr>
        <p:spPr>
          <a:xfrm>
            <a:off x="1023071" y="4985312"/>
            <a:ext cx="2110273"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Too much social media can lower your self confidence</a:t>
            </a:r>
          </a:p>
        </p:txBody>
      </p:sp>
      <p:sp>
        <p:nvSpPr>
          <p:cNvPr id="6" name="TextBox 5">
            <a:extLst>
              <a:ext uri="{FF2B5EF4-FFF2-40B4-BE49-F238E27FC236}">
                <a16:creationId xmlns:a16="http://schemas.microsoft.com/office/drawing/2014/main" id="{47C6845D-C57A-420A-B425-ECB062175A0C}"/>
              </a:ext>
            </a:extLst>
          </p:cNvPr>
          <p:cNvSpPr txBox="1"/>
          <p:nvPr/>
        </p:nvSpPr>
        <p:spPr>
          <a:xfrm>
            <a:off x="3352799" y="4985312"/>
            <a:ext cx="2110273"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Control your social media use to help your mental health</a:t>
            </a:r>
          </a:p>
        </p:txBody>
      </p:sp>
      <p:sp>
        <p:nvSpPr>
          <p:cNvPr id="7" name="TextBox 6">
            <a:extLst>
              <a:ext uri="{FF2B5EF4-FFF2-40B4-BE49-F238E27FC236}">
                <a16:creationId xmlns:a16="http://schemas.microsoft.com/office/drawing/2014/main" id="{71A2D737-3319-4CEE-B6C0-81B85D3EE70D}"/>
              </a:ext>
            </a:extLst>
          </p:cNvPr>
          <p:cNvSpPr txBox="1"/>
          <p:nvPr/>
        </p:nvSpPr>
        <p:spPr>
          <a:xfrm>
            <a:off x="5791200" y="4840224"/>
            <a:ext cx="188976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endParaRPr lang="en-GB" dirty="0"/>
          </a:p>
        </p:txBody>
      </p:sp>
      <p:pic>
        <p:nvPicPr>
          <p:cNvPr id="9" name="Picture 8">
            <a:extLst>
              <a:ext uri="{FF2B5EF4-FFF2-40B4-BE49-F238E27FC236}">
                <a16:creationId xmlns:a16="http://schemas.microsoft.com/office/drawing/2014/main" id="{6515F226-2647-4717-8765-346AD2323893}"/>
              </a:ext>
            </a:extLst>
          </p:cNvPr>
          <p:cNvPicPr>
            <a:picLocks noChangeAspect="1"/>
          </p:cNvPicPr>
          <p:nvPr/>
        </p:nvPicPr>
        <p:blipFill>
          <a:blip r:embed="rId4"/>
          <a:stretch>
            <a:fillRect/>
          </a:stretch>
        </p:blipFill>
        <p:spPr>
          <a:xfrm>
            <a:off x="5961888" y="5004466"/>
            <a:ext cx="1548384" cy="797595"/>
          </a:xfrm>
          <a:prstGeom prst="rect">
            <a:avLst/>
          </a:prstGeom>
        </p:spPr>
      </p:pic>
    </p:spTree>
    <p:extLst>
      <p:ext uri="{BB962C8B-B14F-4D97-AF65-F5344CB8AC3E}">
        <p14:creationId xmlns:p14="http://schemas.microsoft.com/office/powerpoint/2010/main" val="1518366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E219EE-D94E-47F1-AA97-27916C0C9E6C}"/>
              </a:ext>
            </a:extLst>
          </p:cNvPr>
          <p:cNvSpPr/>
          <p:nvPr/>
        </p:nvSpPr>
        <p:spPr>
          <a:xfrm>
            <a:off x="2761488" y="106603"/>
            <a:ext cx="6028944" cy="830997"/>
          </a:xfrm>
          <a:prstGeom prst="rect">
            <a:avLst/>
          </a:prstGeom>
        </p:spPr>
        <p:txBody>
          <a:bodyPr wrap="square">
            <a:spAutoFit/>
          </a:bodyPr>
          <a:lstStyle/>
          <a:p>
            <a:r>
              <a:rPr lang="en-GB" sz="2400" b="1" dirty="0"/>
              <a:t>Top tips for overcoming anxiety: </a:t>
            </a:r>
            <a:r>
              <a:rPr lang="en-GB" sz="2400" b="1" dirty="0">
                <a:solidFill>
                  <a:srgbClr val="00B050"/>
                </a:solidFill>
              </a:rPr>
              <a:t>Retrain your brain</a:t>
            </a:r>
          </a:p>
        </p:txBody>
      </p:sp>
      <p:sp>
        <p:nvSpPr>
          <p:cNvPr id="6" name="Oval 5">
            <a:extLst>
              <a:ext uri="{FF2B5EF4-FFF2-40B4-BE49-F238E27FC236}">
                <a16:creationId xmlns:a16="http://schemas.microsoft.com/office/drawing/2014/main" id="{90C0B921-2693-44C8-80A6-C95A102291D1}"/>
              </a:ext>
            </a:extLst>
          </p:cNvPr>
          <p:cNvSpPr/>
          <p:nvPr/>
        </p:nvSpPr>
        <p:spPr>
          <a:xfrm>
            <a:off x="969264" y="1267970"/>
            <a:ext cx="3060192" cy="1363562"/>
          </a:xfrm>
          <a:prstGeom prst="ellipse">
            <a:avLst/>
          </a:prstGeom>
          <a:solidFill>
            <a:srgbClr val="FFFF00"/>
          </a:solidFill>
        </p:spPr>
        <p:style>
          <a:lnRef idx="2">
            <a:schemeClr val="accent4"/>
          </a:lnRef>
          <a:fillRef idx="1">
            <a:schemeClr val="lt1"/>
          </a:fillRef>
          <a:effectRef idx="0">
            <a:schemeClr val="accent4"/>
          </a:effectRef>
          <a:fontRef idx="minor">
            <a:schemeClr val="dk1"/>
          </a:fontRef>
        </p:style>
        <p:txBody>
          <a:bodyPr rtlCol="0" anchor="ctr"/>
          <a:lstStyle/>
          <a:p>
            <a:pPr algn="ctr"/>
            <a:r>
              <a:rPr lang="en-GB" sz="2400" dirty="0"/>
              <a:t>Altered thinking or thoughts </a:t>
            </a:r>
          </a:p>
        </p:txBody>
      </p:sp>
      <p:sp>
        <p:nvSpPr>
          <p:cNvPr id="7" name="Oval 6">
            <a:extLst>
              <a:ext uri="{FF2B5EF4-FFF2-40B4-BE49-F238E27FC236}">
                <a16:creationId xmlns:a16="http://schemas.microsoft.com/office/drawing/2014/main" id="{D2DE95BC-410B-4DE7-8EDC-C81760F1550F}"/>
              </a:ext>
            </a:extLst>
          </p:cNvPr>
          <p:cNvSpPr/>
          <p:nvPr/>
        </p:nvSpPr>
        <p:spPr>
          <a:xfrm>
            <a:off x="5114546" y="1256022"/>
            <a:ext cx="2993134" cy="1449501"/>
          </a:xfrm>
          <a:prstGeom prst="ellipse">
            <a:avLst/>
          </a:prstGeom>
          <a:solidFill>
            <a:srgbClr val="FFFF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Altered feelings </a:t>
            </a:r>
          </a:p>
        </p:txBody>
      </p:sp>
      <p:sp>
        <p:nvSpPr>
          <p:cNvPr id="8" name="Oval 7">
            <a:extLst>
              <a:ext uri="{FF2B5EF4-FFF2-40B4-BE49-F238E27FC236}">
                <a16:creationId xmlns:a16="http://schemas.microsoft.com/office/drawing/2014/main" id="{BB47D777-B886-46B1-AC7E-FB1425DBE23A}"/>
              </a:ext>
            </a:extLst>
          </p:cNvPr>
          <p:cNvSpPr/>
          <p:nvPr/>
        </p:nvSpPr>
        <p:spPr>
          <a:xfrm>
            <a:off x="5169408" y="3451185"/>
            <a:ext cx="2938272" cy="1363899"/>
          </a:xfrm>
          <a:prstGeom prst="ellipse">
            <a:avLst/>
          </a:prstGeom>
          <a:solidFill>
            <a:srgbClr val="FFFF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Altered physical symptoms </a:t>
            </a:r>
          </a:p>
        </p:txBody>
      </p:sp>
      <p:sp>
        <p:nvSpPr>
          <p:cNvPr id="10" name="Oval 9">
            <a:extLst>
              <a:ext uri="{FF2B5EF4-FFF2-40B4-BE49-F238E27FC236}">
                <a16:creationId xmlns:a16="http://schemas.microsoft.com/office/drawing/2014/main" id="{A303E4DD-0397-4C32-B581-1F2607945ACA}"/>
              </a:ext>
            </a:extLst>
          </p:cNvPr>
          <p:cNvSpPr/>
          <p:nvPr/>
        </p:nvSpPr>
        <p:spPr>
          <a:xfrm>
            <a:off x="1036320" y="3557471"/>
            <a:ext cx="3060192" cy="1337995"/>
          </a:xfrm>
          <a:prstGeom prst="ellipse">
            <a:avLst/>
          </a:prstGeom>
          <a:solidFill>
            <a:srgbClr val="FFFF00"/>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dirty="0"/>
              <a:t>Altered behaviour </a:t>
            </a:r>
          </a:p>
        </p:txBody>
      </p:sp>
      <p:sp>
        <p:nvSpPr>
          <p:cNvPr id="11" name="Arrow: Curved Up 10">
            <a:extLst>
              <a:ext uri="{FF2B5EF4-FFF2-40B4-BE49-F238E27FC236}">
                <a16:creationId xmlns:a16="http://schemas.microsoft.com/office/drawing/2014/main" id="{F3BBD948-9312-4574-AA43-15D2D054BB82}"/>
              </a:ext>
            </a:extLst>
          </p:cNvPr>
          <p:cNvSpPr/>
          <p:nvPr/>
        </p:nvSpPr>
        <p:spPr>
          <a:xfrm>
            <a:off x="3596640" y="2499360"/>
            <a:ext cx="1975104" cy="462542"/>
          </a:xfrm>
          <a:prstGeom prst="curvedUp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rgbClr val="00B050"/>
              </a:solidFill>
            </a:endParaRPr>
          </a:p>
        </p:txBody>
      </p:sp>
      <p:sp>
        <p:nvSpPr>
          <p:cNvPr id="12" name="Arrow: Curved Left 11">
            <a:extLst>
              <a:ext uri="{FF2B5EF4-FFF2-40B4-BE49-F238E27FC236}">
                <a16:creationId xmlns:a16="http://schemas.microsoft.com/office/drawing/2014/main" id="{C97B7BE5-162E-453F-BD1B-AB0AAFB4430F}"/>
              </a:ext>
            </a:extLst>
          </p:cNvPr>
          <p:cNvSpPr/>
          <p:nvPr/>
        </p:nvSpPr>
        <p:spPr>
          <a:xfrm>
            <a:off x="7936992" y="2364329"/>
            <a:ext cx="451104" cy="1549303"/>
          </a:xfrm>
          <a:prstGeom prst="curved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14" name="Arrow: Curved Left 13">
            <a:extLst>
              <a:ext uri="{FF2B5EF4-FFF2-40B4-BE49-F238E27FC236}">
                <a16:creationId xmlns:a16="http://schemas.microsoft.com/office/drawing/2014/main" id="{ACF53408-0C3E-462F-A37C-BD1AB52CE2BC}"/>
              </a:ext>
            </a:extLst>
          </p:cNvPr>
          <p:cNvSpPr/>
          <p:nvPr/>
        </p:nvSpPr>
        <p:spPr>
          <a:xfrm rot="16200000" flipV="1">
            <a:off x="4244179" y="2609209"/>
            <a:ext cx="515893" cy="1810972"/>
          </a:xfrm>
          <a:prstGeom prst="curvedLeft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
        <p:nvSpPr>
          <p:cNvPr id="16" name="Arrow: Curved Down 15">
            <a:extLst>
              <a:ext uri="{FF2B5EF4-FFF2-40B4-BE49-F238E27FC236}">
                <a16:creationId xmlns:a16="http://schemas.microsoft.com/office/drawing/2014/main" id="{4448E22C-DD46-46E3-AA43-6E2A5C2EF3C9}"/>
              </a:ext>
            </a:extLst>
          </p:cNvPr>
          <p:cNvSpPr/>
          <p:nvPr/>
        </p:nvSpPr>
        <p:spPr>
          <a:xfrm rot="16200000">
            <a:off x="50683" y="2865902"/>
            <a:ext cx="1733530" cy="457200"/>
          </a:xfrm>
          <a:prstGeom prst="curvedDownArrow">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10654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E109DE-1602-3BF7-1B08-78588AFBE2D1}"/>
              </a:ext>
            </a:extLst>
          </p:cNvPr>
          <p:cNvSpPr txBox="1"/>
          <p:nvPr/>
        </p:nvSpPr>
        <p:spPr>
          <a:xfrm>
            <a:off x="2976956" y="106565"/>
            <a:ext cx="4702628" cy="8463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50" b="1">
                <a:latin typeface="Calibri Light"/>
              </a:rPr>
              <a:t>Top tips for overcoming anxiety: Where to go to for support</a:t>
            </a:r>
            <a:endParaRPr lang="en-GB"/>
          </a:p>
        </p:txBody>
      </p:sp>
      <p:sp>
        <p:nvSpPr>
          <p:cNvPr id="3" name="TextBox 2">
            <a:extLst>
              <a:ext uri="{FF2B5EF4-FFF2-40B4-BE49-F238E27FC236}">
                <a16:creationId xmlns:a16="http://schemas.microsoft.com/office/drawing/2014/main" id="{3034411D-CB54-1D01-3E3D-FE90553937D6}"/>
              </a:ext>
            </a:extLst>
          </p:cNvPr>
          <p:cNvSpPr txBox="1"/>
          <p:nvPr/>
        </p:nvSpPr>
        <p:spPr>
          <a:xfrm>
            <a:off x="481263" y="1512540"/>
            <a:ext cx="8525233" cy="36610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pic>
        <p:nvPicPr>
          <p:cNvPr id="4" name="Picture 4" descr="A picture containing text, clipart&#10;&#10;Description automatically generated">
            <a:extLst>
              <a:ext uri="{FF2B5EF4-FFF2-40B4-BE49-F238E27FC236}">
                <a16:creationId xmlns:a16="http://schemas.microsoft.com/office/drawing/2014/main" id="{18ADE70B-DEDB-3783-6775-89230B2548A0}"/>
              </a:ext>
            </a:extLst>
          </p:cNvPr>
          <p:cNvPicPr>
            <a:picLocks noChangeAspect="1"/>
          </p:cNvPicPr>
          <p:nvPr/>
        </p:nvPicPr>
        <p:blipFill>
          <a:blip r:embed="rId3"/>
          <a:stretch>
            <a:fillRect/>
          </a:stretch>
        </p:blipFill>
        <p:spPr>
          <a:xfrm>
            <a:off x="330009" y="1382349"/>
            <a:ext cx="1617388" cy="1583858"/>
          </a:xfrm>
          <a:prstGeom prst="rect">
            <a:avLst/>
          </a:prstGeom>
        </p:spPr>
      </p:pic>
      <p:pic>
        <p:nvPicPr>
          <p:cNvPr id="5" name="Picture 5" descr="A picture containing text, clipart&#10;&#10;Description automatically generated">
            <a:extLst>
              <a:ext uri="{FF2B5EF4-FFF2-40B4-BE49-F238E27FC236}">
                <a16:creationId xmlns:a16="http://schemas.microsoft.com/office/drawing/2014/main" id="{85B6B9E3-60A1-5401-1FAC-87BB498B4B5B}"/>
              </a:ext>
            </a:extLst>
          </p:cNvPr>
          <p:cNvPicPr>
            <a:picLocks noChangeAspect="1"/>
          </p:cNvPicPr>
          <p:nvPr/>
        </p:nvPicPr>
        <p:blipFill>
          <a:blip r:embed="rId4"/>
          <a:stretch>
            <a:fillRect/>
          </a:stretch>
        </p:blipFill>
        <p:spPr>
          <a:xfrm>
            <a:off x="2581633" y="1564914"/>
            <a:ext cx="2743200" cy="1046848"/>
          </a:xfrm>
          <a:prstGeom prst="rect">
            <a:avLst/>
          </a:prstGeom>
        </p:spPr>
      </p:pic>
      <p:pic>
        <p:nvPicPr>
          <p:cNvPr id="6" name="Picture 6" descr="A picture containing text, clipart&#10;&#10;Description automatically generated">
            <a:extLst>
              <a:ext uri="{FF2B5EF4-FFF2-40B4-BE49-F238E27FC236}">
                <a16:creationId xmlns:a16="http://schemas.microsoft.com/office/drawing/2014/main" id="{EB0CB464-B015-5EC0-7022-5694CB7C4799}"/>
              </a:ext>
            </a:extLst>
          </p:cNvPr>
          <p:cNvPicPr>
            <a:picLocks noChangeAspect="1"/>
          </p:cNvPicPr>
          <p:nvPr/>
        </p:nvPicPr>
        <p:blipFill>
          <a:blip r:embed="rId5"/>
          <a:stretch>
            <a:fillRect/>
          </a:stretch>
        </p:blipFill>
        <p:spPr>
          <a:xfrm>
            <a:off x="6070791" y="1488478"/>
            <a:ext cx="2743200" cy="1371600"/>
          </a:xfrm>
          <a:prstGeom prst="rect">
            <a:avLst/>
          </a:prstGeom>
        </p:spPr>
      </p:pic>
      <p:pic>
        <p:nvPicPr>
          <p:cNvPr id="7" name="Picture 7" descr="Icon&#10;&#10;Description automatically generated">
            <a:extLst>
              <a:ext uri="{FF2B5EF4-FFF2-40B4-BE49-F238E27FC236}">
                <a16:creationId xmlns:a16="http://schemas.microsoft.com/office/drawing/2014/main" id="{E6332774-1208-D8A8-475B-A5CA41D39838}"/>
              </a:ext>
            </a:extLst>
          </p:cNvPr>
          <p:cNvPicPr>
            <a:picLocks noChangeAspect="1"/>
          </p:cNvPicPr>
          <p:nvPr/>
        </p:nvPicPr>
        <p:blipFill>
          <a:blip r:embed="rId6"/>
          <a:stretch>
            <a:fillRect/>
          </a:stretch>
        </p:blipFill>
        <p:spPr>
          <a:xfrm>
            <a:off x="330940" y="3297224"/>
            <a:ext cx="1649903" cy="1879219"/>
          </a:xfrm>
          <a:prstGeom prst="rect">
            <a:avLst/>
          </a:prstGeom>
        </p:spPr>
      </p:pic>
      <p:pic>
        <p:nvPicPr>
          <p:cNvPr id="8" name="Picture 8" descr="A picture containing text, clipart&#10;&#10;Description automatically generated">
            <a:extLst>
              <a:ext uri="{FF2B5EF4-FFF2-40B4-BE49-F238E27FC236}">
                <a16:creationId xmlns:a16="http://schemas.microsoft.com/office/drawing/2014/main" id="{828FA7B0-E394-B80E-E8B4-E201DAE2015D}"/>
              </a:ext>
            </a:extLst>
          </p:cNvPr>
          <p:cNvPicPr>
            <a:picLocks noChangeAspect="1"/>
          </p:cNvPicPr>
          <p:nvPr/>
        </p:nvPicPr>
        <p:blipFill>
          <a:blip r:embed="rId7"/>
          <a:stretch>
            <a:fillRect/>
          </a:stretch>
        </p:blipFill>
        <p:spPr>
          <a:xfrm>
            <a:off x="2367178" y="3428999"/>
            <a:ext cx="2088189" cy="1830519"/>
          </a:xfrm>
          <a:prstGeom prst="rect">
            <a:avLst/>
          </a:prstGeom>
        </p:spPr>
      </p:pic>
      <p:pic>
        <p:nvPicPr>
          <p:cNvPr id="9" name="Picture 9" descr="A picture containing text, clipart&#10;&#10;Description automatically generated">
            <a:extLst>
              <a:ext uri="{FF2B5EF4-FFF2-40B4-BE49-F238E27FC236}">
                <a16:creationId xmlns:a16="http://schemas.microsoft.com/office/drawing/2014/main" id="{2C95310F-C47B-DBC3-B6A1-3F337BC6E7C3}"/>
              </a:ext>
            </a:extLst>
          </p:cNvPr>
          <p:cNvPicPr>
            <a:picLocks noChangeAspect="1"/>
          </p:cNvPicPr>
          <p:nvPr/>
        </p:nvPicPr>
        <p:blipFill>
          <a:blip r:embed="rId8"/>
          <a:stretch>
            <a:fillRect/>
          </a:stretch>
        </p:blipFill>
        <p:spPr>
          <a:xfrm>
            <a:off x="6002039" y="3343269"/>
            <a:ext cx="2743200" cy="1305868"/>
          </a:xfrm>
          <a:prstGeom prst="rect">
            <a:avLst/>
          </a:prstGeom>
        </p:spPr>
      </p:pic>
      <p:pic>
        <p:nvPicPr>
          <p:cNvPr id="10" name="Picture 9">
            <a:extLst>
              <a:ext uri="{FF2B5EF4-FFF2-40B4-BE49-F238E27FC236}">
                <a16:creationId xmlns:a16="http://schemas.microsoft.com/office/drawing/2014/main" id="{FD3246B4-8C46-4668-BADD-C0202D6E9891}"/>
              </a:ext>
            </a:extLst>
          </p:cNvPr>
          <p:cNvPicPr>
            <a:picLocks noChangeAspect="1"/>
          </p:cNvPicPr>
          <p:nvPr/>
        </p:nvPicPr>
        <p:blipFill>
          <a:blip r:embed="rId9"/>
          <a:stretch>
            <a:fillRect/>
          </a:stretch>
        </p:blipFill>
        <p:spPr>
          <a:xfrm>
            <a:off x="4816420" y="3224141"/>
            <a:ext cx="1055176" cy="2103365"/>
          </a:xfrm>
          <a:prstGeom prst="rect">
            <a:avLst/>
          </a:prstGeom>
        </p:spPr>
      </p:pic>
    </p:spTree>
    <p:extLst>
      <p:ext uri="{BB962C8B-B14F-4D97-AF65-F5344CB8AC3E}">
        <p14:creationId xmlns:p14="http://schemas.microsoft.com/office/powerpoint/2010/main" val="2467292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47532C-CD1A-4E5E-B9BD-CC118277D00C}"/>
              </a:ext>
            </a:extLst>
          </p:cNvPr>
          <p:cNvPicPr>
            <a:picLocks noChangeAspect="1"/>
          </p:cNvPicPr>
          <p:nvPr/>
        </p:nvPicPr>
        <p:blipFill>
          <a:blip r:embed="rId3"/>
          <a:stretch>
            <a:fillRect/>
          </a:stretch>
        </p:blipFill>
        <p:spPr>
          <a:xfrm>
            <a:off x="561731" y="523119"/>
            <a:ext cx="3744818" cy="4396880"/>
          </a:xfrm>
          <a:prstGeom prst="rect">
            <a:avLst/>
          </a:prstGeom>
        </p:spPr>
      </p:pic>
      <p:pic>
        <p:nvPicPr>
          <p:cNvPr id="3" name="Picture 2">
            <a:extLst>
              <a:ext uri="{FF2B5EF4-FFF2-40B4-BE49-F238E27FC236}">
                <a16:creationId xmlns:a16="http://schemas.microsoft.com/office/drawing/2014/main" id="{93626E09-1871-4EF9-8D49-B00E55D1358E}"/>
              </a:ext>
            </a:extLst>
          </p:cNvPr>
          <p:cNvPicPr>
            <a:picLocks noChangeAspect="1"/>
          </p:cNvPicPr>
          <p:nvPr/>
        </p:nvPicPr>
        <p:blipFill>
          <a:blip r:embed="rId4"/>
          <a:stretch>
            <a:fillRect/>
          </a:stretch>
        </p:blipFill>
        <p:spPr>
          <a:xfrm>
            <a:off x="4626306" y="519200"/>
            <a:ext cx="3693010" cy="4456522"/>
          </a:xfrm>
          <a:prstGeom prst="rect">
            <a:avLst/>
          </a:prstGeom>
        </p:spPr>
      </p:pic>
    </p:spTree>
    <p:extLst>
      <p:ext uri="{BB962C8B-B14F-4D97-AF65-F5344CB8AC3E}">
        <p14:creationId xmlns:p14="http://schemas.microsoft.com/office/powerpoint/2010/main" val="3355046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220857-5F44-4321-8F27-54CC5E402664}"/>
              </a:ext>
            </a:extLst>
          </p:cNvPr>
          <p:cNvPicPr>
            <a:picLocks noChangeAspect="1"/>
          </p:cNvPicPr>
          <p:nvPr/>
        </p:nvPicPr>
        <p:blipFill>
          <a:blip r:embed="rId3"/>
          <a:stretch>
            <a:fillRect/>
          </a:stretch>
        </p:blipFill>
        <p:spPr>
          <a:xfrm>
            <a:off x="700385" y="1622248"/>
            <a:ext cx="7743229" cy="1806752"/>
          </a:xfrm>
          <a:prstGeom prst="rect">
            <a:avLst/>
          </a:prstGeom>
        </p:spPr>
      </p:pic>
      <p:sp>
        <p:nvSpPr>
          <p:cNvPr id="4" name="Oval 3">
            <a:extLst>
              <a:ext uri="{FF2B5EF4-FFF2-40B4-BE49-F238E27FC236}">
                <a16:creationId xmlns:a16="http://schemas.microsoft.com/office/drawing/2014/main" id="{2CC19A3B-3E1A-4FE0-A42E-8E272F9D43E4}"/>
              </a:ext>
            </a:extLst>
          </p:cNvPr>
          <p:cNvSpPr/>
          <p:nvPr/>
        </p:nvSpPr>
        <p:spPr>
          <a:xfrm>
            <a:off x="0" y="3822192"/>
            <a:ext cx="2572512" cy="118262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Ability to engage in learning</a:t>
            </a:r>
          </a:p>
        </p:txBody>
      </p:sp>
      <p:sp>
        <p:nvSpPr>
          <p:cNvPr id="5" name="Oval 4">
            <a:extLst>
              <a:ext uri="{FF2B5EF4-FFF2-40B4-BE49-F238E27FC236}">
                <a16:creationId xmlns:a16="http://schemas.microsoft.com/office/drawing/2014/main" id="{EAC5EE7C-7341-4113-9509-62C9066BAD96}"/>
              </a:ext>
            </a:extLst>
          </p:cNvPr>
          <p:cNvSpPr/>
          <p:nvPr/>
        </p:nvSpPr>
        <p:spPr>
          <a:xfrm>
            <a:off x="2974848" y="3822192"/>
            <a:ext cx="3011424" cy="109728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Behaviour and progress </a:t>
            </a:r>
          </a:p>
        </p:txBody>
      </p:sp>
      <p:sp>
        <p:nvSpPr>
          <p:cNvPr id="6" name="Oval 5">
            <a:extLst>
              <a:ext uri="{FF2B5EF4-FFF2-40B4-BE49-F238E27FC236}">
                <a16:creationId xmlns:a16="http://schemas.microsoft.com/office/drawing/2014/main" id="{8BB053DB-65FB-471E-BA4D-EF4F54B4A61F}"/>
              </a:ext>
            </a:extLst>
          </p:cNvPr>
          <p:cNvSpPr/>
          <p:nvPr/>
        </p:nvSpPr>
        <p:spPr>
          <a:xfrm>
            <a:off x="6193536" y="4023360"/>
            <a:ext cx="2950464" cy="10850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Attendance </a:t>
            </a:r>
          </a:p>
        </p:txBody>
      </p:sp>
      <p:sp>
        <p:nvSpPr>
          <p:cNvPr id="7" name="Oval 6">
            <a:extLst>
              <a:ext uri="{FF2B5EF4-FFF2-40B4-BE49-F238E27FC236}">
                <a16:creationId xmlns:a16="http://schemas.microsoft.com/office/drawing/2014/main" id="{222168F2-10D1-4DB7-858E-733EC30BB5B7}"/>
              </a:ext>
            </a:extLst>
          </p:cNvPr>
          <p:cNvSpPr/>
          <p:nvPr/>
        </p:nvSpPr>
        <p:spPr>
          <a:xfrm>
            <a:off x="3608832" y="304800"/>
            <a:ext cx="3243072" cy="1085088"/>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Friendships, self esteem and general wellbeing</a:t>
            </a:r>
          </a:p>
        </p:txBody>
      </p:sp>
    </p:spTree>
    <p:extLst>
      <p:ext uri="{BB962C8B-B14F-4D97-AF65-F5344CB8AC3E}">
        <p14:creationId xmlns:p14="http://schemas.microsoft.com/office/powerpoint/2010/main" val="248276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6BFB4CD-826B-4255-82A0-CC7B7952E041}"/>
              </a:ext>
            </a:extLst>
          </p:cNvPr>
          <p:cNvSpPr txBox="1"/>
          <p:nvPr/>
        </p:nvSpPr>
        <p:spPr>
          <a:xfrm>
            <a:off x="7217664" y="853440"/>
            <a:ext cx="1778925" cy="20482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p:txBody>
      </p:sp>
      <p:sp>
        <p:nvSpPr>
          <p:cNvPr id="13" name="TextBox 12">
            <a:extLst>
              <a:ext uri="{FF2B5EF4-FFF2-40B4-BE49-F238E27FC236}">
                <a16:creationId xmlns:a16="http://schemas.microsoft.com/office/drawing/2014/main" id="{339845DC-72E5-4BEB-BBA3-D0DA74CCE5B9}"/>
              </a:ext>
            </a:extLst>
          </p:cNvPr>
          <p:cNvSpPr txBox="1"/>
          <p:nvPr/>
        </p:nvSpPr>
        <p:spPr>
          <a:xfrm>
            <a:off x="5644896" y="853440"/>
            <a:ext cx="1426464" cy="20482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p:txBody>
      </p:sp>
      <p:sp>
        <p:nvSpPr>
          <p:cNvPr id="9" name="TextBox 8">
            <a:extLst>
              <a:ext uri="{FF2B5EF4-FFF2-40B4-BE49-F238E27FC236}">
                <a16:creationId xmlns:a16="http://schemas.microsoft.com/office/drawing/2014/main" id="{6C0BD1AD-708B-44D8-AC0A-4EAB6F2F817D}"/>
              </a:ext>
            </a:extLst>
          </p:cNvPr>
          <p:cNvSpPr txBox="1"/>
          <p:nvPr/>
        </p:nvSpPr>
        <p:spPr>
          <a:xfrm>
            <a:off x="3868182" y="853440"/>
            <a:ext cx="1621536" cy="20482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p:txBody>
      </p:sp>
      <p:sp>
        <p:nvSpPr>
          <p:cNvPr id="8" name="TextBox 7">
            <a:extLst>
              <a:ext uri="{FF2B5EF4-FFF2-40B4-BE49-F238E27FC236}">
                <a16:creationId xmlns:a16="http://schemas.microsoft.com/office/drawing/2014/main" id="{E079CC32-CE35-4FB3-AA69-4C8E78EA11B2}"/>
              </a:ext>
            </a:extLst>
          </p:cNvPr>
          <p:cNvSpPr txBox="1"/>
          <p:nvPr/>
        </p:nvSpPr>
        <p:spPr>
          <a:xfrm>
            <a:off x="2072640" y="853440"/>
            <a:ext cx="1621536" cy="20482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p:txBody>
      </p:sp>
      <p:sp>
        <p:nvSpPr>
          <p:cNvPr id="3" name="TextBox 2">
            <a:extLst>
              <a:ext uri="{FF2B5EF4-FFF2-40B4-BE49-F238E27FC236}">
                <a16:creationId xmlns:a16="http://schemas.microsoft.com/office/drawing/2014/main" id="{5607F39E-D97C-4ACC-BF29-6BE4CC03E9AC}"/>
              </a:ext>
            </a:extLst>
          </p:cNvPr>
          <p:cNvSpPr txBox="1"/>
          <p:nvPr/>
        </p:nvSpPr>
        <p:spPr>
          <a:xfrm>
            <a:off x="97536" y="853440"/>
            <a:ext cx="1840992" cy="20482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p:txBody>
      </p:sp>
      <p:sp>
        <p:nvSpPr>
          <p:cNvPr id="2" name="TextBox 1">
            <a:extLst>
              <a:ext uri="{FF2B5EF4-FFF2-40B4-BE49-F238E27FC236}">
                <a16:creationId xmlns:a16="http://schemas.microsoft.com/office/drawing/2014/main" id="{5A482FA1-5F33-B7A3-7F5D-4B8486AF091B}"/>
              </a:ext>
            </a:extLst>
          </p:cNvPr>
          <p:cNvSpPr txBox="1"/>
          <p:nvPr/>
        </p:nvSpPr>
        <p:spPr>
          <a:xfrm>
            <a:off x="2979174" y="195416"/>
            <a:ext cx="48817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cs typeface="Calibri"/>
              </a:rPr>
              <a:t>What is anxiety?</a:t>
            </a:r>
          </a:p>
        </p:txBody>
      </p:sp>
      <p:sp>
        <p:nvSpPr>
          <p:cNvPr id="4" name="TextBox 3">
            <a:extLst>
              <a:ext uri="{FF2B5EF4-FFF2-40B4-BE49-F238E27FC236}">
                <a16:creationId xmlns:a16="http://schemas.microsoft.com/office/drawing/2014/main" id="{AFB4F27E-F99D-A839-F92E-645EAB7F5B5E}"/>
              </a:ext>
            </a:extLst>
          </p:cNvPr>
          <p:cNvSpPr txBox="1"/>
          <p:nvPr/>
        </p:nvSpPr>
        <p:spPr>
          <a:xfrm>
            <a:off x="342901" y="4076086"/>
            <a:ext cx="844898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002060"/>
                </a:solidFill>
              </a:rPr>
              <a:t>“For me, anxiety feels as if everyone in the world is waiting for me to trip up, so that they can laugh at me. It makes me feel nervous and unsure whether the next step I take is the best way forward.”   </a:t>
            </a:r>
            <a:r>
              <a:rPr lang="en-US" sz="2000" b="1" i="1" dirty="0">
                <a:solidFill>
                  <a:srgbClr val="002060"/>
                </a:solidFill>
              </a:rPr>
              <a:t>Student, Y12</a:t>
            </a:r>
            <a:endParaRPr lang="en-GB" sz="2000" b="1" i="1" dirty="0">
              <a:solidFill>
                <a:srgbClr val="002060"/>
              </a:solidFill>
            </a:endParaRPr>
          </a:p>
        </p:txBody>
      </p:sp>
      <p:graphicFrame>
        <p:nvGraphicFramePr>
          <p:cNvPr id="7" name="TextBox 2">
            <a:extLst>
              <a:ext uri="{FF2B5EF4-FFF2-40B4-BE49-F238E27FC236}">
                <a16:creationId xmlns:a16="http://schemas.microsoft.com/office/drawing/2014/main" id="{82FE7425-B19D-1F26-E0DC-0A21F81E56FF}"/>
              </a:ext>
            </a:extLst>
          </p:cNvPr>
          <p:cNvGraphicFramePr/>
          <p:nvPr>
            <p:extLst>
              <p:ext uri="{D42A27DB-BD31-4B8C-83A1-F6EECF244321}">
                <p14:modId xmlns:p14="http://schemas.microsoft.com/office/powerpoint/2010/main" val="2927923345"/>
              </p:ext>
            </p:extLst>
          </p:nvPr>
        </p:nvGraphicFramePr>
        <p:xfrm>
          <a:off x="271542" y="653143"/>
          <a:ext cx="8590935" cy="2677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883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9" grpId="0" animBg="1"/>
      <p:bldP spid="8"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0C1B96-8A67-4CA4-968F-E949CDB2D665}"/>
              </a:ext>
            </a:extLst>
          </p:cNvPr>
          <p:cNvSpPr txBox="1"/>
          <p:nvPr/>
        </p:nvSpPr>
        <p:spPr>
          <a:xfrm>
            <a:off x="4885341" y="136525"/>
            <a:ext cx="3630007" cy="180730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100" b="1">
                <a:latin typeface="+mj-lt"/>
                <a:ea typeface="+mj-ea"/>
                <a:cs typeface="+mj-cs"/>
              </a:rPr>
              <a:t>What does anxiety feel like?</a:t>
            </a:r>
          </a:p>
        </p:txBody>
      </p:sp>
      <p:pic>
        <p:nvPicPr>
          <p:cNvPr id="16" name="Picture 16" descr="Diagram, text&#10;&#10;Description automatically generated">
            <a:extLst>
              <a:ext uri="{FF2B5EF4-FFF2-40B4-BE49-F238E27FC236}">
                <a16:creationId xmlns:a16="http://schemas.microsoft.com/office/drawing/2014/main" id="{7904FAB1-77A6-1B66-B768-7543FB9B76D2}"/>
              </a:ext>
            </a:extLst>
          </p:cNvPr>
          <p:cNvPicPr>
            <a:picLocks noChangeAspect="1"/>
          </p:cNvPicPr>
          <p:nvPr/>
        </p:nvPicPr>
        <p:blipFill rotWithShape="1">
          <a:blip r:embed="rId3"/>
          <a:srcRect l="30509" r="30526" b="-1"/>
          <a:stretch/>
        </p:blipFill>
        <p:spPr>
          <a:xfrm>
            <a:off x="20"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15" name="TextBox 14">
            <a:extLst>
              <a:ext uri="{FF2B5EF4-FFF2-40B4-BE49-F238E27FC236}">
                <a16:creationId xmlns:a16="http://schemas.microsoft.com/office/drawing/2014/main" id="{29F02FE0-1ACB-7B19-2E23-7EA414378FAF}"/>
              </a:ext>
            </a:extLst>
          </p:cNvPr>
          <p:cNvSpPr txBox="1"/>
          <p:nvPr/>
        </p:nvSpPr>
        <p:spPr>
          <a:xfrm>
            <a:off x="4572000" y="1709842"/>
            <a:ext cx="4569713" cy="4264238"/>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marL="285750" indent="-228600">
              <a:lnSpc>
                <a:spcPct val="90000"/>
              </a:lnSpc>
              <a:spcAft>
                <a:spcPts val="600"/>
              </a:spcAft>
              <a:buFont typeface="Arial" panose="020B0604020202020204" pitchFamily="34" charset="0"/>
              <a:buChar char="•"/>
            </a:pPr>
            <a:r>
              <a:rPr lang="en-US" dirty="0"/>
              <a:t>a churning feeling in your stomach </a:t>
            </a:r>
          </a:p>
          <a:p>
            <a:pPr marL="285750" indent="-228600">
              <a:lnSpc>
                <a:spcPct val="90000"/>
              </a:lnSpc>
              <a:spcAft>
                <a:spcPts val="600"/>
              </a:spcAft>
              <a:buFont typeface="Arial" panose="020B0604020202020204" pitchFamily="34" charset="0"/>
              <a:buChar char="•"/>
            </a:pPr>
            <a:r>
              <a:rPr lang="en-US" dirty="0"/>
              <a:t>feeling light-headed or dizzy </a:t>
            </a:r>
          </a:p>
          <a:p>
            <a:pPr marL="285750" indent="-228600">
              <a:lnSpc>
                <a:spcPct val="90000"/>
              </a:lnSpc>
              <a:spcAft>
                <a:spcPts val="600"/>
              </a:spcAft>
              <a:buFont typeface="Arial" panose="020B0604020202020204" pitchFamily="34" charset="0"/>
              <a:buChar char="•"/>
            </a:pPr>
            <a:r>
              <a:rPr lang="en-US" dirty="0"/>
              <a:t>pins and needles </a:t>
            </a:r>
          </a:p>
          <a:p>
            <a:pPr marL="285750" indent="-228600">
              <a:lnSpc>
                <a:spcPct val="90000"/>
              </a:lnSpc>
              <a:spcAft>
                <a:spcPts val="600"/>
              </a:spcAft>
              <a:buFont typeface="Arial" panose="020B0604020202020204" pitchFamily="34" charset="0"/>
              <a:buChar char="•"/>
            </a:pPr>
            <a:r>
              <a:rPr lang="en-US" dirty="0"/>
              <a:t>feeling restless or unable to sit still </a:t>
            </a:r>
          </a:p>
          <a:p>
            <a:pPr marL="285750" indent="-228600">
              <a:lnSpc>
                <a:spcPct val="90000"/>
              </a:lnSpc>
              <a:spcAft>
                <a:spcPts val="600"/>
              </a:spcAft>
              <a:buFont typeface="Arial" panose="020B0604020202020204" pitchFamily="34" charset="0"/>
              <a:buChar char="•"/>
            </a:pPr>
            <a:r>
              <a:rPr lang="en-US" dirty="0"/>
              <a:t>headaches, backache or other aches and pains </a:t>
            </a:r>
          </a:p>
          <a:p>
            <a:pPr marL="285750" indent="-228600">
              <a:lnSpc>
                <a:spcPct val="90000"/>
              </a:lnSpc>
              <a:spcAft>
                <a:spcPts val="600"/>
              </a:spcAft>
              <a:buFont typeface="Arial" panose="020B0604020202020204" pitchFamily="34" charset="0"/>
              <a:buChar char="•"/>
            </a:pPr>
            <a:r>
              <a:rPr lang="en-US" dirty="0"/>
              <a:t>faster breathing </a:t>
            </a:r>
          </a:p>
          <a:p>
            <a:pPr marL="285750" indent="-228600">
              <a:lnSpc>
                <a:spcPct val="90000"/>
              </a:lnSpc>
              <a:spcAft>
                <a:spcPts val="600"/>
              </a:spcAft>
              <a:buFont typeface="Arial" panose="020B0604020202020204" pitchFamily="34" charset="0"/>
              <a:buChar char="•"/>
            </a:pPr>
            <a:r>
              <a:rPr lang="en-US" dirty="0"/>
              <a:t>fast, thumping or irregular heartbeat </a:t>
            </a:r>
          </a:p>
          <a:p>
            <a:pPr marL="285750" indent="-228600">
              <a:lnSpc>
                <a:spcPct val="90000"/>
              </a:lnSpc>
              <a:spcAft>
                <a:spcPts val="600"/>
              </a:spcAft>
              <a:buFont typeface="Arial" panose="020B0604020202020204" pitchFamily="34" charset="0"/>
              <a:buChar char="•"/>
            </a:pPr>
            <a:r>
              <a:rPr lang="en-US" dirty="0"/>
              <a:t>sweating or hot flushes </a:t>
            </a:r>
          </a:p>
          <a:p>
            <a:pPr marL="285750" indent="-228600">
              <a:lnSpc>
                <a:spcPct val="90000"/>
              </a:lnSpc>
              <a:spcAft>
                <a:spcPts val="600"/>
              </a:spcAft>
              <a:buFont typeface="Arial" panose="020B0604020202020204" pitchFamily="34" charset="0"/>
              <a:buChar char="•"/>
            </a:pPr>
            <a:r>
              <a:rPr lang="en-US" dirty="0"/>
              <a:t>problems sleeping </a:t>
            </a:r>
          </a:p>
          <a:p>
            <a:pPr marL="285750" indent="-228600">
              <a:lnSpc>
                <a:spcPct val="90000"/>
              </a:lnSpc>
              <a:spcAft>
                <a:spcPts val="600"/>
              </a:spcAft>
              <a:buFont typeface="Arial" panose="020B0604020202020204" pitchFamily="34" charset="0"/>
              <a:buChar char="•"/>
            </a:pPr>
            <a:r>
              <a:rPr lang="en-US" dirty="0"/>
              <a:t>grinding your teeth, especially at night </a:t>
            </a:r>
          </a:p>
          <a:p>
            <a:pPr marL="285750" indent="-228600">
              <a:lnSpc>
                <a:spcPct val="90000"/>
              </a:lnSpc>
              <a:spcAft>
                <a:spcPts val="600"/>
              </a:spcAft>
              <a:buFont typeface="Arial" panose="020B0604020202020204" pitchFamily="34" charset="0"/>
              <a:buChar char="•"/>
            </a:pPr>
            <a:r>
              <a:rPr lang="en-US" dirty="0"/>
              <a:t>nausea (feeling sick) </a:t>
            </a:r>
          </a:p>
          <a:p>
            <a:pPr marL="285750" indent="-228600">
              <a:lnSpc>
                <a:spcPct val="90000"/>
              </a:lnSpc>
              <a:spcAft>
                <a:spcPts val="600"/>
              </a:spcAft>
              <a:buFont typeface="Arial" panose="020B0604020202020204" pitchFamily="34" charset="0"/>
              <a:buChar char="•"/>
            </a:pPr>
            <a:r>
              <a:rPr lang="en-US" dirty="0"/>
              <a:t>needing the toilet often or less</a:t>
            </a:r>
          </a:p>
        </p:txBody>
      </p:sp>
      <p:sp>
        <p:nvSpPr>
          <p:cNvPr id="4" name="TextBox 3">
            <a:extLst>
              <a:ext uri="{FF2B5EF4-FFF2-40B4-BE49-F238E27FC236}">
                <a16:creationId xmlns:a16="http://schemas.microsoft.com/office/drawing/2014/main" id="{D6847102-231C-4DB5-BCFC-FBCD7519FFDB}"/>
              </a:ext>
            </a:extLst>
          </p:cNvPr>
          <p:cNvSpPr txBox="1"/>
          <p:nvPr/>
        </p:nvSpPr>
        <p:spPr>
          <a:xfrm>
            <a:off x="-44340" y="1116259"/>
            <a:ext cx="8633638" cy="400110"/>
          </a:xfrm>
          <a:prstGeom prst="rect">
            <a:avLst/>
          </a:prstGeom>
          <a:noFill/>
        </p:spPr>
        <p:txBody>
          <a:bodyPr wrap="square" lIns="91440" tIns="45720" rIns="91440" bIns="45720" rtlCol="0" anchor="t">
            <a:spAutoFit/>
          </a:bodyPr>
          <a:lstStyle/>
          <a:p>
            <a:endParaRPr lang="en-US" sz="2000" dirty="0">
              <a:cs typeface="Calibri"/>
            </a:endParaRPr>
          </a:p>
        </p:txBody>
      </p:sp>
      <p:sp>
        <p:nvSpPr>
          <p:cNvPr id="2" name="TextBox 1">
            <a:extLst>
              <a:ext uri="{FF2B5EF4-FFF2-40B4-BE49-F238E27FC236}">
                <a16:creationId xmlns:a16="http://schemas.microsoft.com/office/drawing/2014/main" id="{21D82ECB-70BE-624D-CE78-713219FDD0B9}"/>
              </a:ext>
            </a:extLst>
          </p:cNvPr>
          <p:cNvSpPr txBox="1"/>
          <p:nvPr/>
        </p:nvSpPr>
        <p:spPr>
          <a:xfrm>
            <a:off x="270163" y="1039090"/>
            <a:ext cx="856210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endParaRPr lang="en-GB" sz="2400" dirty="0">
              <a:cs typeface="Calibri"/>
            </a:endParaRPr>
          </a:p>
        </p:txBody>
      </p:sp>
      <p:pic>
        <p:nvPicPr>
          <p:cNvPr id="17" name="Picture 17" descr="Text&#10;&#10;Description automatically generated">
            <a:extLst>
              <a:ext uri="{FF2B5EF4-FFF2-40B4-BE49-F238E27FC236}">
                <a16:creationId xmlns:a16="http://schemas.microsoft.com/office/drawing/2014/main" id="{3F31C6C4-7D17-3CD7-8D08-9C7337529098}"/>
              </a:ext>
            </a:extLst>
          </p:cNvPr>
          <p:cNvPicPr>
            <a:picLocks noChangeAspect="1"/>
          </p:cNvPicPr>
          <p:nvPr/>
        </p:nvPicPr>
        <p:blipFill>
          <a:blip r:embed="rId4"/>
          <a:stretch>
            <a:fillRect/>
          </a:stretch>
        </p:blipFill>
        <p:spPr>
          <a:xfrm>
            <a:off x="-10390" y="5813550"/>
            <a:ext cx="9154390" cy="1091373"/>
          </a:xfrm>
          <a:prstGeom prst="rect">
            <a:avLst/>
          </a:prstGeom>
        </p:spPr>
      </p:pic>
    </p:spTree>
    <p:extLst>
      <p:ext uri="{BB962C8B-B14F-4D97-AF65-F5344CB8AC3E}">
        <p14:creationId xmlns:p14="http://schemas.microsoft.com/office/powerpoint/2010/main" val="4232974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Anxiety - subtitles">
            <a:hlinkClick r:id="" action="ppaction://media"/>
            <a:extLst>
              <a:ext uri="{FF2B5EF4-FFF2-40B4-BE49-F238E27FC236}">
                <a16:creationId xmlns:a16="http://schemas.microsoft.com/office/drawing/2014/main" id="{1601F100-8A93-4227-819A-7344650E164F}"/>
              </a:ext>
            </a:extLst>
          </p:cNvPr>
          <p:cNvPicPr>
            <a:picLocks noRot="1" noChangeAspect="1"/>
          </p:cNvPicPr>
          <p:nvPr>
            <a:videoFile r:link="rId1"/>
          </p:nvPr>
        </p:nvPicPr>
        <p:blipFill>
          <a:blip r:embed="rId4"/>
          <a:stretch>
            <a:fillRect/>
          </a:stretch>
        </p:blipFill>
        <p:spPr>
          <a:xfrm>
            <a:off x="877824" y="865632"/>
            <a:ext cx="7388352" cy="4155948"/>
          </a:xfrm>
          <a:prstGeom prst="rect">
            <a:avLst/>
          </a:prstGeom>
        </p:spPr>
      </p:pic>
    </p:spTree>
    <p:extLst>
      <p:ext uri="{BB962C8B-B14F-4D97-AF65-F5344CB8AC3E}">
        <p14:creationId xmlns:p14="http://schemas.microsoft.com/office/powerpoint/2010/main" val="2240965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0C1B96-8A67-4CA4-968F-E949CDB2D665}"/>
              </a:ext>
            </a:extLst>
          </p:cNvPr>
          <p:cNvSpPr txBox="1"/>
          <p:nvPr/>
        </p:nvSpPr>
        <p:spPr>
          <a:xfrm>
            <a:off x="2744452" y="197444"/>
            <a:ext cx="5154092" cy="461665"/>
          </a:xfrm>
          <a:prstGeom prst="rect">
            <a:avLst/>
          </a:prstGeom>
          <a:noFill/>
        </p:spPr>
        <p:txBody>
          <a:bodyPr wrap="square" rtlCol="0">
            <a:spAutoFit/>
          </a:bodyPr>
          <a:lstStyle/>
          <a:p>
            <a:pPr algn="ctr"/>
            <a:r>
              <a:rPr lang="en-GB" sz="2400" b="1" dirty="0"/>
              <a:t>The rise of teenage anxiety</a:t>
            </a:r>
          </a:p>
        </p:txBody>
      </p:sp>
      <p:pic>
        <p:nvPicPr>
          <p:cNvPr id="4" name="Picture 3">
            <a:extLst>
              <a:ext uri="{FF2B5EF4-FFF2-40B4-BE49-F238E27FC236}">
                <a16:creationId xmlns:a16="http://schemas.microsoft.com/office/drawing/2014/main" id="{4CEFF372-BD11-4943-BC81-0276DD1A3067}"/>
              </a:ext>
            </a:extLst>
          </p:cNvPr>
          <p:cNvPicPr>
            <a:picLocks noChangeAspect="1"/>
          </p:cNvPicPr>
          <p:nvPr/>
        </p:nvPicPr>
        <p:blipFill>
          <a:blip r:embed="rId3"/>
          <a:stretch>
            <a:fillRect/>
          </a:stretch>
        </p:blipFill>
        <p:spPr>
          <a:xfrm>
            <a:off x="1126550" y="1271004"/>
            <a:ext cx="6890899" cy="3838822"/>
          </a:xfrm>
          <a:prstGeom prst="rect">
            <a:avLst/>
          </a:prstGeom>
        </p:spPr>
      </p:pic>
    </p:spTree>
    <p:extLst>
      <p:ext uri="{BB962C8B-B14F-4D97-AF65-F5344CB8AC3E}">
        <p14:creationId xmlns:p14="http://schemas.microsoft.com/office/powerpoint/2010/main" val="1253433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50C1B96-8A67-4CA4-968F-E949CDB2D665}"/>
              </a:ext>
            </a:extLst>
          </p:cNvPr>
          <p:cNvSpPr txBox="1"/>
          <p:nvPr/>
        </p:nvSpPr>
        <p:spPr>
          <a:xfrm>
            <a:off x="150092" y="134313"/>
            <a:ext cx="3465438" cy="456713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b="1">
                <a:latin typeface="+mj-lt"/>
                <a:ea typeface="+mj-ea"/>
                <a:cs typeface="+mj-cs"/>
              </a:rPr>
              <a:t>When is anxiety a mental health problem?</a:t>
            </a:r>
          </a:p>
        </p:txBody>
      </p:sp>
      <p:pic>
        <p:nvPicPr>
          <p:cNvPr id="7" name="Picture 7" descr="Icon&#10;&#10;Description automatically generated">
            <a:extLst>
              <a:ext uri="{FF2B5EF4-FFF2-40B4-BE49-F238E27FC236}">
                <a16:creationId xmlns:a16="http://schemas.microsoft.com/office/drawing/2014/main" id="{F8973A9F-17AD-B57D-D5DD-E3CC3BECF1A7}"/>
              </a:ext>
            </a:extLst>
          </p:cNvPr>
          <p:cNvPicPr>
            <a:picLocks noChangeAspect="1"/>
          </p:cNvPicPr>
          <p:nvPr/>
        </p:nvPicPr>
        <p:blipFill rotWithShape="1">
          <a:blip r:embed="rId3"/>
          <a:srcRect l="11339" r="14348"/>
          <a:stretch/>
        </p:blipFill>
        <p:spPr>
          <a:xfrm>
            <a:off x="476264" y="418180"/>
            <a:ext cx="1293992" cy="1993271"/>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TextBox 3">
            <a:extLst>
              <a:ext uri="{FF2B5EF4-FFF2-40B4-BE49-F238E27FC236}">
                <a16:creationId xmlns:a16="http://schemas.microsoft.com/office/drawing/2014/main" id="{D6847102-231C-4DB5-BCFC-FBCD7519FFDB}"/>
              </a:ext>
            </a:extLst>
          </p:cNvPr>
          <p:cNvSpPr txBox="1"/>
          <p:nvPr/>
        </p:nvSpPr>
        <p:spPr>
          <a:xfrm>
            <a:off x="-44340" y="1116259"/>
            <a:ext cx="8633638" cy="400110"/>
          </a:xfrm>
          <a:prstGeom prst="rect">
            <a:avLst/>
          </a:prstGeom>
          <a:noFill/>
        </p:spPr>
        <p:txBody>
          <a:bodyPr wrap="square" lIns="91440" tIns="45720" rIns="91440" bIns="45720" rtlCol="0" anchor="t">
            <a:spAutoFit/>
          </a:bodyPr>
          <a:lstStyle/>
          <a:p>
            <a:endParaRPr lang="en-US" sz="2000" dirty="0">
              <a:cs typeface="Calibri"/>
            </a:endParaRPr>
          </a:p>
        </p:txBody>
      </p:sp>
      <p:sp>
        <p:nvSpPr>
          <p:cNvPr id="2" name="TextBox 1">
            <a:extLst>
              <a:ext uri="{FF2B5EF4-FFF2-40B4-BE49-F238E27FC236}">
                <a16:creationId xmlns:a16="http://schemas.microsoft.com/office/drawing/2014/main" id="{21D82ECB-70BE-624D-CE78-713219FDD0B9}"/>
              </a:ext>
            </a:extLst>
          </p:cNvPr>
          <p:cNvSpPr txBox="1"/>
          <p:nvPr/>
        </p:nvSpPr>
        <p:spPr>
          <a:xfrm>
            <a:off x="270163" y="1039090"/>
            <a:ext cx="856210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
            </a:pPr>
            <a:endParaRPr lang="en-GB" sz="2400" dirty="0">
              <a:cs typeface="Calibri"/>
            </a:endParaRPr>
          </a:p>
        </p:txBody>
      </p:sp>
      <p:sp>
        <p:nvSpPr>
          <p:cNvPr id="5" name="TextBox 4">
            <a:extLst>
              <a:ext uri="{FF2B5EF4-FFF2-40B4-BE49-F238E27FC236}">
                <a16:creationId xmlns:a16="http://schemas.microsoft.com/office/drawing/2014/main" id="{DE423E7C-083D-8FD9-72DB-156DA4E422A6}"/>
              </a:ext>
            </a:extLst>
          </p:cNvPr>
          <p:cNvSpPr txBox="1"/>
          <p:nvPr/>
        </p:nvSpPr>
        <p:spPr>
          <a:xfrm>
            <a:off x="270164" y="1039091"/>
            <a:ext cx="85828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Wingdings"/>
              <a:buChar char="§"/>
            </a:pPr>
            <a:endParaRPr lang="en-GB">
              <a:cs typeface="Calibri"/>
            </a:endParaRPr>
          </a:p>
        </p:txBody>
      </p:sp>
      <p:sp>
        <p:nvSpPr>
          <p:cNvPr id="6" name="TextBox 5">
            <a:extLst>
              <a:ext uri="{FF2B5EF4-FFF2-40B4-BE49-F238E27FC236}">
                <a16:creationId xmlns:a16="http://schemas.microsoft.com/office/drawing/2014/main" id="{D9A1D0C1-5E80-6E16-55F5-ED7D6DA405CF}"/>
              </a:ext>
            </a:extLst>
          </p:cNvPr>
          <p:cNvSpPr txBox="1"/>
          <p:nvPr/>
        </p:nvSpPr>
        <p:spPr>
          <a:xfrm>
            <a:off x="332510" y="955964"/>
            <a:ext cx="8239989" cy="9079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600"/>
              </a:spcAft>
              <a:buFont typeface="Wingdings"/>
              <a:buChar char="q"/>
            </a:pPr>
            <a:endParaRPr lang="en-US" sz="2400" b="1">
              <a:ea typeface="+mn-lt"/>
              <a:cs typeface="+mn-lt"/>
            </a:endParaRPr>
          </a:p>
          <a:p>
            <a:pPr marL="342900" indent="-342900">
              <a:spcAft>
                <a:spcPts val="600"/>
              </a:spcAft>
              <a:buFont typeface="Wingdings"/>
              <a:buChar char="q"/>
            </a:pPr>
            <a:endParaRPr lang="en-US" sz="2400">
              <a:cs typeface="Calibri"/>
            </a:endParaRPr>
          </a:p>
        </p:txBody>
      </p:sp>
      <p:pic>
        <p:nvPicPr>
          <p:cNvPr id="8" name="Picture 8">
            <a:extLst>
              <a:ext uri="{FF2B5EF4-FFF2-40B4-BE49-F238E27FC236}">
                <a16:creationId xmlns:a16="http://schemas.microsoft.com/office/drawing/2014/main" id="{46BF333D-A414-6F9B-8537-CA0B4853B820}"/>
              </a:ext>
            </a:extLst>
          </p:cNvPr>
          <p:cNvPicPr>
            <a:picLocks noChangeAspect="1"/>
          </p:cNvPicPr>
          <p:nvPr/>
        </p:nvPicPr>
        <p:blipFill>
          <a:blip r:embed="rId4"/>
          <a:stretch>
            <a:fillRect/>
          </a:stretch>
        </p:blipFill>
        <p:spPr>
          <a:xfrm>
            <a:off x="3147686" y="1412482"/>
            <a:ext cx="3408218" cy="1722704"/>
          </a:xfrm>
          <a:prstGeom prst="rect">
            <a:avLst/>
          </a:prstGeom>
          <a:ln>
            <a:noFill/>
          </a:ln>
          <a:effectLst>
            <a:softEdge rad="112500"/>
          </a:effectLst>
        </p:spPr>
      </p:pic>
      <p:pic>
        <p:nvPicPr>
          <p:cNvPr id="9" name="Picture 9" descr="Icon&#10;&#10;Description automatically generated">
            <a:extLst>
              <a:ext uri="{FF2B5EF4-FFF2-40B4-BE49-F238E27FC236}">
                <a16:creationId xmlns:a16="http://schemas.microsoft.com/office/drawing/2014/main" id="{FC4A0603-7909-53AE-FBD5-1FE9D07139BC}"/>
              </a:ext>
            </a:extLst>
          </p:cNvPr>
          <p:cNvPicPr>
            <a:picLocks noChangeAspect="1"/>
          </p:cNvPicPr>
          <p:nvPr/>
        </p:nvPicPr>
        <p:blipFill rotWithShape="1">
          <a:blip r:embed="rId5"/>
          <a:srcRect l="18421" r="-509" b="3101"/>
          <a:stretch/>
        </p:blipFill>
        <p:spPr>
          <a:xfrm>
            <a:off x="7119712" y="2596461"/>
            <a:ext cx="1463530" cy="2928520"/>
          </a:xfrm>
          <a:prstGeom prst="rect">
            <a:avLst/>
          </a:prstGeom>
          <a:ln>
            <a:noFill/>
          </a:ln>
          <a:effectLst>
            <a:outerShdw blurRad="292100" dist="139700" dir="2700000" algn="tl" rotWithShape="0">
              <a:srgbClr val="333333">
                <a:alpha val="65000"/>
              </a:srgbClr>
            </a:outerShdw>
          </a:effectLst>
        </p:spPr>
      </p:pic>
      <p:pic>
        <p:nvPicPr>
          <p:cNvPr id="10" name="Picture 10" descr="Text&#10;&#10;Description automatically generated">
            <a:extLst>
              <a:ext uri="{FF2B5EF4-FFF2-40B4-BE49-F238E27FC236}">
                <a16:creationId xmlns:a16="http://schemas.microsoft.com/office/drawing/2014/main" id="{2CA08BE6-2331-D14E-4905-4A6B47A2C957}"/>
              </a:ext>
            </a:extLst>
          </p:cNvPr>
          <p:cNvPicPr>
            <a:picLocks noChangeAspect="1"/>
          </p:cNvPicPr>
          <p:nvPr/>
        </p:nvPicPr>
        <p:blipFill>
          <a:blip r:embed="rId6"/>
          <a:stretch>
            <a:fillRect/>
          </a:stretch>
        </p:blipFill>
        <p:spPr>
          <a:xfrm>
            <a:off x="-51954" y="5775721"/>
            <a:ext cx="9195954" cy="969605"/>
          </a:xfrm>
          <a:prstGeom prst="rect">
            <a:avLst/>
          </a:prstGeom>
        </p:spPr>
      </p:pic>
    </p:spTree>
    <p:extLst>
      <p:ext uri="{BB962C8B-B14F-4D97-AF65-F5344CB8AC3E}">
        <p14:creationId xmlns:p14="http://schemas.microsoft.com/office/powerpoint/2010/main" val="48334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0C1B96-8A67-4CA4-968F-E949CDB2D665}"/>
              </a:ext>
            </a:extLst>
          </p:cNvPr>
          <p:cNvSpPr txBox="1"/>
          <p:nvPr/>
        </p:nvSpPr>
        <p:spPr>
          <a:xfrm>
            <a:off x="2753833" y="95693"/>
            <a:ext cx="6220046" cy="830997"/>
          </a:xfrm>
          <a:prstGeom prst="rect">
            <a:avLst/>
          </a:prstGeom>
          <a:noFill/>
        </p:spPr>
        <p:txBody>
          <a:bodyPr wrap="square" rtlCol="0">
            <a:spAutoFit/>
          </a:bodyPr>
          <a:lstStyle/>
          <a:p>
            <a:pPr algn="ctr"/>
            <a:r>
              <a:rPr lang="en-GB" sz="2400" b="1" dirty="0"/>
              <a:t>Top tips for overcoming anxiety:  </a:t>
            </a:r>
            <a:r>
              <a:rPr lang="en-GB" sz="2400" b="1" dirty="0">
                <a:solidFill>
                  <a:srgbClr val="00B050"/>
                </a:solidFill>
              </a:rPr>
              <a:t>try the 4-7-8 breathing technique</a:t>
            </a:r>
          </a:p>
        </p:txBody>
      </p:sp>
      <p:sp>
        <p:nvSpPr>
          <p:cNvPr id="4" name="TextBox 3">
            <a:extLst>
              <a:ext uri="{FF2B5EF4-FFF2-40B4-BE49-F238E27FC236}">
                <a16:creationId xmlns:a16="http://schemas.microsoft.com/office/drawing/2014/main" id="{8BED81FC-059B-4404-BA72-2B4E64108A76}"/>
              </a:ext>
            </a:extLst>
          </p:cNvPr>
          <p:cNvSpPr txBox="1"/>
          <p:nvPr/>
        </p:nvSpPr>
        <p:spPr>
          <a:xfrm>
            <a:off x="231089" y="1091448"/>
            <a:ext cx="8681822" cy="923330"/>
          </a:xfrm>
          <a:prstGeom prst="rect">
            <a:avLst/>
          </a:prstGeom>
          <a:noFill/>
        </p:spPr>
        <p:txBody>
          <a:bodyPr wrap="square">
            <a:spAutoFit/>
          </a:bodyPr>
          <a:lstStyle/>
          <a:p>
            <a:r>
              <a:rPr lang="en-US" dirty="0"/>
              <a:t>The 4-7-8 breathing technique can help reduce anxiety by slowing down the breathing rate and promoting relaxation through the regulation of oxygen and carbon dioxide levels in the body.  </a:t>
            </a:r>
            <a:endParaRPr lang="en-GB" b="1" dirty="0"/>
          </a:p>
        </p:txBody>
      </p:sp>
      <p:pic>
        <p:nvPicPr>
          <p:cNvPr id="5" name="Online Media 17" title="4-7-8 Calm Breathing Exercise | Relaxing Breath Technique | Extended Breaths | Pranayama Exercise">
            <a:hlinkClick r:id="" action="ppaction://media"/>
            <a:extLst>
              <a:ext uri="{FF2B5EF4-FFF2-40B4-BE49-F238E27FC236}">
                <a16:creationId xmlns:a16="http://schemas.microsoft.com/office/drawing/2014/main" id="{790E8C16-F3B0-4B24-922F-37D4E306050A}"/>
              </a:ext>
            </a:extLst>
          </p:cNvPr>
          <p:cNvPicPr>
            <a:picLocks noRot="1" noChangeAspect="1"/>
          </p:cNvPicPr>
          <p:nvPr>
            <a:videoFile r:link="rId1"/>
          </p:nvPr>
        </p:nvPicPr>
        <p:blipFill>
          <a:blip r:embed="rId4"/>
          <a:stretch>
            <a:fillRect/>
          </a:stretch>
        </p:blipFill>
        <p:spPr>
          <a:xfrm>
            <a:off x="1333759" y="1816829"/>
            <a:ext cx="6476482" cy="344097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5695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0C1B96-8A67-4CA4-968F-E949CDB2D665}"/>
              </a:ext>
            </a:extLst>
          </p:cNvPr>
          <p:cNvSpPr txBox="1"/>
          <p:nvPr/>
        </p:nvSpPr>
        <p:spPr>
          <a:xfrm>
            <a:off x="2753833" y="95693"/>
            <a:ext cx="6220046" cy="461665"/>
          </a:xfrm>
          <a:prstGeom prst="rect">
            <a:avLst/>
          </a:prstGeom>
          <a:noFill/>
        </p:spPr>
        <p:txBody>
          <a:bodyPr wrap="square" rtlCol="0">
            <a:spAutoFit/>
          </a:bodyPr>
          <a:lstStyle/>
          <a:p>
            <a:pPr algn="ctr"/>
            <a:r>
              <a:rPr lang="en-GB" sz="2400" b="1" dirty="0"/>
              <a:t>Top tips for overcoming anxiety:  </a:t>
            </a:r>
            <a:r>
              <a:rPr lang="en-GB" sz="2400" b="1" dirty="0">
                <a:solidFill>
                  <a:srgbClr val="00B050"/>
                </a:solidFill>
              </a:rPr>
              <a:t>Move more!</a:t>
            </a:r>
          </a:p>
        </p:txBody>
      </p:sp>
      <p:pic>
        <p:nvPicPr>
          <p:cNvPr id="5" name="Online Media 4" title="5 ways to get moving and feel better">
            <a:hlinkClick r:id="" action="ppaction://media"/>
            <a:extLst>
              <a:ext uri="{FF2B5EF4-FFF2-40B4-BE49-F238E27FC236}">
                <a16:creationId xmlns:a16="http://schemas.microsoft.com/office/drawing/2014/main" id="{AA1C6C64-5659-4A1C-8B6C-6118EB4E0006}"/>
              </a:ext>
            </a:extLst>
          </p:cNvPr>
          <p:cNvPicPr>
            <a:picLocks noRot="1" noChangeAspect="1"/>
          </p:cNvPicPr>
          <p:nvPr>
            <a:videoFile r:link="rId1"/>
          </p:nvPr>
        </p:nvPicPr>
        <p:blipFill>
          <a:blip r:embed="rId4"/>
          <a:stretch>
            <a:fillRect/>
          </a:stretch>
        </p:blipFill>
        <p:spPr>
          <a:xfrm>
            <a:off x="678543" y="1219200"/>
            <a:ext cx="7812314" cy="3875314"/>
          </a:xfrm>
          <a:prstGeom prst="rect">
            <a:avLst/>
          </a:prstGeom>
        </p:spPr>
      </p:pic>
    </p:spTree>
    <p:extLst>
      <p:ext uri="{BB962C8B-B14F-4D97-AF65-F5344CB8AC3E}">
        <p14:creationId xmlns:p14="http://schemas.microsoft.com/office/powerpoint/2010/main" val="2498607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c59acf1-231f-47a5-b633-5598f996a86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2AF99B42E2474799F5369B04E33C1D" ma:contentTypeVersion="15" ma:contentTypeDescription="Create a new document." ma:contentTypeScope="" ma:versionID="37fde7d9ca0ea338e03048f1a600fc40">
  <xsd:schema xmlns:xsd="http://www.w3.org/2001/XMLSchema" xmlns:xs="http://www.w3.org/2001/XMLSchema" xmlns:p="http://schemas.microsoft.com/office/2006/metadata/properties" xmlns:ns3="5c59acf1-231f-47a5-b633-5598f996a86f" xmlns:ns4="16cd980e-8b81-404a-ab69-91ca52892c8d" targetNamespace="http://schemas.microsoft.com/office/2006/metadata/properties" ma:root="true" ma:fieldsID="e0beb2c7dccf1870e46716b58cf2d523" ns3:_="" ns4:_="">
    <xsd:import namespace="5c59acf1-231f-47a5-b633-5598f996a86f"/>
    <xsd:import namespace="16cd980e-8b81-404a-ab69-91ca52892c8d"/>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59acf1-231f-47a5-b633-5598f996a8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d980e-8b81-404a-ab69-91ca52892c8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D132C4-0FA9-4919-81FC-05E9F6AA362F}">
  <ds:schemaRefs>
    <ds:schemaRef ds:uri="http://schemas.microsoft.com/sharepoint/v3/contenttype/forms"/>
  </ds:schemaRefs>
</ds:datastoreItem>
</file>

<file path=customXml/itemProps2.xml><?xml version="1.0" encoding="utf-8"?>
<ds:datastoreItem xmlns:ds="http://schemas.openxmlformats.org/officeDocument/2006/customXml" ds:itemID="{795B13C9-3FC3-4995-92E7-C2E0FF7EB9B2}">
  <ds:schemaRefs>
    <ds:schemaRef ds:uri="http://schemas.microsoft.com/office/2006/metadata/properties"/>
    <ds:schemaRef ds:uri="5c59acf1-231f-47a5-b633-5598f996a86f"/>
    <ds:schemaRef ds:uri="16cd980e-8b81-404a-ab69-91ca52892c8d"/>
    <ds:schemaRef ds:uri="http://purl.org/dc/term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F10F38D-3ADE-4FA3-98CC-39C31C2D7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59acf1-231f-47a5-b633-5598f996a86f"/>
    <ds:schemaRef ds:uri="16cd980e-8b81-404a-ab69-91ca52892c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1260</TotalTime>
  <Words>2067</Words>
  <Application>Microsoft Office PowerPoint</Application>
  <PresentationFormat>On-screen Show (4:3)</PresentationFormat>
  <Paragraphs>155</Paragraphs>
  <Slides>18</Slides>
  <Notes>18</Notes>
  <HiddenSlides>5</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Wingdings</vt:lpstr>
      <vt:lpstr>Wingdings,Sans-Serif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Morgan</dc:creator>
  <cp:lastModifiedBy>Miss L Nethercott</cp:lastModifiedBy>
  <cp:revision>392</cp:revision>
  <dcterms:created xsi:type="dcterms:W3CDTF">2019-06-20T13:11:54Z</dcterms:created>
  <dcterms:modified xsi:type="dcterms:W3CDTF">2023-05-26T09:32:46Z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0x010100242AF99B42E2474799F5369B04E33C1D</vt:lpwstr>
  </property>
</Properties>
</file>