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66" r:id="rId6"/>
    <p:sldId id="269" r:id="rId7"/>
    <p:sldId id="271" r:id="rId8"/>
    <p:sldId id="273" r:id="rId9"/>
    <p:sldId id="267"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R Newman" userId="36d81672-0bb8-4ada-b99b-844421cd40b3" providerId="ADAL" clId="{F8930775-6B6A-4CC8-91C5-49887838B524}"/>
    <pc:docChg chg="custSel modSld">
      <pc:chgData name="Mr R Newman" userId="36d81672-0bb8-4ada-b99b-844421cd40b3" providerId="ADAL" clId="{F8930775-6B6A-4CC8-91C5-49887838B524}" dt="2024-11-05T07:51:30.426" v="55" actId="20577"/>
      <pc:docMkLst>
        <pc:docMk/>
      </pc:docMkLst>
      <pc:sldChg chg="modSp">
        <pc:chgData name="Mr R Newman" userId="36d81672-0bb8-4ada-b99b-844421cd40b3" providerId="ADAL" clId="{F8930775-6B6A-4CC8-91C5-49887838B524}" dt="2024-11-05T07:51:30.426" v="55" actId="20577"/>
        <pc:sldMkLst>
          <pc:docMk/>
          <pc:sldMk cId="106673957" sldId="263"/>
        </pc:sldMkLst>
        <pc:graphicFrameChg chg="modGraphic">
          <ac:chgData name="Mr R Newman" userId="36d81672-0bb8-4ada-b99b-844421cd40b3" providerId="ADAL" clId="{F8930775-6B6A-4CC8-91C5-49887838B524}" dt="2024-11-05T07:51:30.426" v="55" actId="20577"/>
          <ac:graphicFrameMkLst>
            <pc:docMk/>
            <pc:sldMk cId="106673957" sldId="263"/>
            <ac:graphicFrameMk id="7" creationId="{AF63FA4B-F7C9-48A2-B4AF-9390E173D8F7}"/>
          </ac:graphicFrameMkLst>
        </pc:graphicFrameChg>
      </pc:sldChg>
    </pc:docChg>
  </pc:docChgLst>
  <pc:docChgLst>
    <pc:chgData name="Mr B Walsh" userId="a97616f6-16ca-4ecc-b591-83e04f5363d3" providerId="ADAL" clId="{81199EF1-837E-4932-A2E5-417255706872}"/>
    <pc:docChg chg="modSld sldOrd">
      <pc:chgData name="Mr B Walsh" userId="a97616f6-16ca-4ecc-b591-83e04f5363d3" providerId="ADAL" clId="{81199EF1-837E-4932-A2E5-417255706872}" dt="2024-10-31T13:26:51.292" v="180" actId="20577"/>
      <pc:docMkLst>
        <pc:docMk/>
      </pc:docMkLst>
      <pc:sldChg chg="modSp">
        <pc:chgData name="Mr B Walsh" userId="a97616f6-16ca-4ecc-b591-83e04f5363d3" providerId="ADAL" clId="{81199EF1-837E-4932-A2E5-417255706872}" dt="2024-10-31T13:26:51.292" v="180" actId="20577"/>
        <pc:sldMkLst>
          <pc:docMk/>
          <pc:sldMk cId="1310509965" sldId="256"/>
        </pc:sldMkLst>
        <pc:spChg chg="mod">
          <ac:chgData name="Mr B Walsh" userId="a97616f6-16ca-4ecc-b591-83e04f5363d3" providerId="ADAL" clId="{81199EF1-837E-4932-A2E5-417255706872}" dt="2024-10-31T13:26:51.292" v="180" actId="20577"/>
          <ac:spMkLst>
            <pc:docMk/>
            <pc:sldMk cId="1310509965" sldId="256"/>
            <ac:spMk id="2" creationId="{00000000-0000-0000-0000-000000000000}"/>
          </ac:spMkLst>
        </pc:spChg>
      </pc:sldChg>
      <pc:sldChg chg="modSp">
        <pc:chgData name="Mr B Walsh" userId="a97616f6-16ca-4ecc-b591-83e04f5363d3" providerId="ADAL" clId="{81199EF1-837E-4932-A2E5-417255706872}" dt="2024-10-31T13:08:33.605" v="102" actId="2165"/>
        <pc:sldMkLst>
          <pc:docMk/>
          <pc:sldMk cId="106673957" sldId="263"/>
        </pc:sldMkLst>
        <pc:graphicFrameChg chg="modGraphic">
          <ac:chgData name="Mr B Walsh" userId="a97616f6-16ca-4ecc-b591-83e04f5363d3" providerId="ADAL" clId="{81199EF1-837E-4932-A2E5-417255706872}" dt="2024-10-31T13:08:23.079" v="100" actId="20577"/>
          <ac:graphicFrameMkLst>
            <pc:docMk/>
            <pc:sldMk cId="106673957" sldId="263"/>
            <ac:graphicFrameMk id="6" creationId="{00000000-0000-0000-0000-000000000000}"/>
          </ac:graphicFrameMkLst>
        </pc:graphicFrameChg>
        <pc:graphicFrameChg chg="modGraphic">
          <ac:chgData name="Mr B Walsh" userId="a97616f6-16ca-4ecc-b591-83e04f5363d3" providerId="ADAL" clId="{81199EF1-837E-4932-A2E5-417255706872}" dt="2024-10-31T13:08:33.605" v="102" actId="2165"/>
          <ac:graphicFrameMkLst>
            <pc:docMk/>
            <pc:sldMk cId="106673957" sldId="263"/>
            <ac:graphicFrameMk id="7" creationId="{AF63FA4B-F7C9-48A2-B4AF-9390E173D8F7}"/>
          </ac:graphicFrameMkLst>
        </pc:graphicFrameChg>
      </pc:sldChg>
      <pc:sldChg chg="modSp">
        <pc:chgData name="Mr B Walsh" userId="a97616f6-16ca-4ecc-b591-83e04f5363d3" providerId="ADAL" clId="{81199EF1-837E-4932-A2E5-417255706872}" dt="2024-10-31T13:09:52.126" v="178" actId="20577"/>
        <pc:sldMkLst>
          <pc:docMk/>
          <pc:sldMk cId="3670675757" sldId="264"/>
        </pc:sldMkLst>
        <pc:graphicFrameChg chg="modGraphic">
          <ac:chgData name="Mr B Walsh" userId="a97616f6-16ca-4ecc-b591-83e04f5363d3" providerId="ADAL" clId="{81199EF1-837E-4932-A2E5-417255706872}" dt="2024-10-31T13:09:52.126" v="178" actId="20577"/>
          <ac:graphicFrameMkLst>
            <pc:docMk/>
            <pc:sldMk cId="3670675757" sldId="264"/>
            <ac:graphicFrameMk id="5" creationId="{00000000-0000-0000-0000-000000000000}"/>
          </ac:graphicFrameMkLst>
        </pc:graphicFrameChg>
      </pc:sldChg>
      <pc:sldChg chg="modSp">
        <pc:chgData name="Mr B Walsh" userId="a97616f6-16ca-4ecc-b591-83e04f5363d3" providerId="ADAL" clId="{81199EF1-837E-4932-A2E5-417255706872}" dt="2024-10-31T13:07:49.020" v="21" actId="20577"/>
        <pc:sldMkLst>
          <pc:docMk/>
          <pc:sldMk cId="1068431379" sldId="267"/>
        </pc:sldMkLst>
        <pc:spChg chg="mod">
          <ac:chgData name="Mr B Walsh" userId="a97616f6-16ca-4ecc-b591-83e04f5363d3" providerId="ADAL" clId="{81199EF1-837E-4932-A2E5-417255706872}" dt="2024-10-31T13:07:49.020" v="21" actId="20577"/>
          <ac:spMkLst>
            <pc:docMk/>
            <pc:sldMk cId="1068431379" sldId="267"/>
            <ac:spMk id="2" creationId="{00000000-0000-0000-0000-000000000000}"/>
          </ac:spMkLst>
        </pc:spChg>
      </pc:sldChg>
      <pc:sldChg chg="modSp">
        <pc:chgData name="Mr B Walsh" userId="a97616f6-16ca-4ecc-b591-83e04f5363d3" providerId="ADAL" clId="{81199EF1-837E-4932-A2E5-417255706872}" dt="2024-10-31T13:06:03.016" v="4" actId="14100"/>
        <pc:sldMkLst>
          <pc:docMk/>
          <pc:sldMk cId="3985666081" sldId="271"/>
        </pc:sldMkLst>
        <pc:spChg chg="mod">
          <ac:chgData name="Mr B Walsh" userId="a97616f6-16ca-4ecc-b591-83e04f5363d3" providerId="ADAL" clId="{81199EF1-837E-4932-A2E5-417255706872}" dt="2024-10-31T13:06:03.016" v="4" actId="14100"/>
          <ac:spMkLst>
            <pc:docMk/>
            <pc:sldMk cId="3985666081" sldId="271"/>
            <ac:spMk id="2" creationId="{00000000-0000-0000-0000-000000000000}"/>
          </ac:spMkLst>
        </pc:spChg>
      </pc:sldChg>
      <pc:sldChg chg="ord">
        <pc:chgData name="Mr B Walsh" userId="a97616f6-16ca-4ecc-b591-83e04f5363d3" providerId="ADAL" clId="{81199EF1-837E-4932-A2E5-417255706872}" dt="2024-10-31T13:07:17.374" v="5"/>
        <pc:sldMkLst>
          <pc:docMk/>
          <pc:sldMk cId="425931701" sldId="27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31E8C3-E96D-455F-842E-936C8695985D}" type="datetimeFigureOut">
              <a:rPr lang="en-GB" smtClean="0"/>
              <a:t>05/11/2024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F95EC7-B068-4C5D-AA38-5D4447017422}" type="slidenum">
              <a:rPr lang="en-GB" smtClean="0"/>
              <a:t>‹#›</a:t>
            </a:fld>
            <a:endParaRPr lang="en-GB"/>
          </a:p>
        </p:txBody>
      </p:sp>
    </p:spTree>
    <p:extLst>
      <p:ext uri="{BB962C8B-B14F-4D97-AF65-F5344CB8AC3E}">
        <p14:creationId xmlns:p14="http://schemas.microsoft.com/office/powerpoint/2010/main" val="355506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826DEAC-867A-4765-9AC5-A8FD56CE1AE0}" type="datetimeFigureOut">
              <a:rPr lang="en-GB" smtClean="0"/>
              <a:t>05/11/2024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1035162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26DEAC-867A-4765-9AC5-A8FD56CE1AE0}" type="datetimeFigureOut">
              <a:rPr lang="en-GB" smtClean="0"/>
              <a:t>05/11/2024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140813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26DEAC-867A-4765-9AC5-A8FD56CE1AE0}" type="datetimeFigureOut">
              <a:rPr lang="en-GB" smtClean="0"/>
              <a:t>05/11/2024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2008759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26DEAC-867A-4765-9AC5-A8FD56CE1AE0}" type="datetimeFigureOut">
              <a:rPr lang="en-GB" smtClean="0"/>
              <a:t>05/11/2024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1090352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826DEAC-867A-4765-9AC5-A8FD56CE1AE0}" type="datetimeFigureOut">
              <a:rPr lang="en-GB" smtClean="0"/>
              <a:t>05/11/2024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4264519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826DEAC-867A-4765-9AC5-A8FD56CE1AE0}" type="datetimeFigureOut">
              <a:rPr lang="en-GB" smtClean="0"/>
              <a:t>05/11/2024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2593766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826DEAC-867A-4765-9AC5-A8FD56CE1AE0}" type="datetimeFigureOut">
              <a:rPr lang="en-GB" smtClean="0"/>
              <a:t>05/11/2024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1573875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826DEAC-867A-4765-9AC5-A8FD56CE1AE0}" type="datetimeFigureOut">
              <a:rPr lang="en-GB" smtClean="0"/>
              <a:t>05/11/2024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2691430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26DEAC-867A-4765-9AC5-A8FD56CE1AE0}" type="datetimeFigureOut">
              <a:rPr lang="en-GB" smtClean="0"/>
              <a:t>05/11/2024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47645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826DEAC-867A-4765-9AC5-A8FD56CE1AE0}" type="datetimeFigureOut">
              <a:rPr lang="en-GB" smtClean="0"/>
              <a:t>05/11/2024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2686633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826DEAC-867A-4765-9AC5-A8FD56CE1AE0}" type="datetimeFigureOut">
              <a:rPr lang="en-GB" smtClean="0"/>
              <a:t>05/11/2024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C9426D-5986-462D-A4D6-6E8D7BC56CAD}" type="slidenum">
              <a:rPr lang="en-GB" smtClean="0"/>
              <a:t>‹#›</a:t>
            </a:fld>
            <a:endParaRPr lang="en-GB"/>
          </a:p>
        </p:txBody>
      </p:sp>
    </p:spTree>
    <p:extLst>
      <p:ext uri="{BB962C8B-B14F-4D97-AF65-F5344CB8AC3E}">
        <p14:creationId xmlns:p14="http://schemas.microsoft.com/office/powerpoint/2010/main" val="2292342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26DEAC-867A-4765-9AC5-A8FD56CE1AE0}" type="datetimeFigureOut">
              <a:rPr lang="en-GB" smtClean="0"/>
              <a:t>05/11/2024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C9426D-5986-462D-A4D6-6E8D7BC56CAD}" type="slidenum">
              <a:rPr lang="en-GB" smtClean="0"/>
              <a:t>‹#›</a:t>
            </a:fld>
            <a:endParaRPr lang="en-GB"/>
          </a:p>
        </p:txBody>
      </p:sp>
    </p:spTree>
    <p:extLst>
      <p:ext uri="{BB962C8B-B14F-4D97-AF65-F5344CB8AC3E}">
        <p14:creationId xmlns:p14="http://schemas.microsoft.com/office/powerpoint/2010/main" val="2258773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haileyburyturnford.com/expected-standards-ks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carterv@haileyburyturnford.com" TargetMode="External"/><Relationship Id="rId7" Type="http://schemas.openxmlformats.org/officeDocument/2006/relationships/image" Target="../media/image1.png"/><Relationship Id="rId2" Type="http://schemas.openxmlformats.org/officeDocument/2006/relationships/hyperlink" Target="mailto:allinghamh@haileyburyturnford.com" TargetMode="External"/><Relationship Id="rId1" Type="http://schemas.openxmlformats.org/officeDocument/2006/relationships/slideLayout" Target="../slideLayouts/slideLayout2.xml"/><Relationship Id="rId6" Type="http://schemas.openxmlformats.org/officeDocument/2006/relationships/hyperlink" Target="mailto:lynchc@haileyburyturnford.com" TargetMode="External"/><Relationship Id="rId5" Type="http://schemas.openxmlformats.org/officeDocument/2006/relationships/hyperlink" Target="mailto:spencerd@haileyburyturnford.com" TargetMode="External"/><Relationship Id="rId4" Type="http://schemas.openxmlformats.org/officeDocument/2006/relationships/hyperlink" Target="mailto:leej@haileyburyturnford.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mailto:macaulaye@haileyburyturnford.com" TargetMode="External"/><Relationship Id="rId2" Type="http://schemas.openxmlformats.org/officeDocument/2006/relationships/hyperlink" Target="mailto:wenzelc@haileyburyturnford.com"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mailto:goodesm@haileyburyturnford.com" TargetMode="External"/><Relationship Id="rId4" Type="http://schemas.openxmlformats.org/officeDocument/2006/relationships/hyperlink" Target="mailto:megwalshbawn@haileyburyturnford.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76211"/>
            <a:ext cx="9144000" cy="2387600"/>
          </a:xfrm>
        </p:spPr>
        <p:txBody>
          <a:bodyPr>
            <a:normAutofit fontScale="90000"/>
          </a:bodyPr>
          <a:lstStyle/>
          <a:p>
            <a:br>
              <a:rPr lang="en-GB" b="1" dirty="0"/>
            </a:br>
            <a:br>
              <a:rPr lang="en-GB" b="1" dirty="0"/>
            </a:br>
            <a:br>
              <a:rPr lang="en-GB" b="1" dirty="0"/>
            </a:br>
            <a:br>
              <a:rPr lang="en-GB" b="1" dirty="0"/>
            </a:br>
            <a:r>
              <a:rPr lang="en-GB" sz="4900" b="1" dirty="0">
                <a:latin typeface="+mn-lt"/>
              </a:rPr>
              <a:t>Student Attainment and Progress at Haileybury Turnford</a:t>
            </a:r>
            <a:br>
              <a:rPr lang="en-GB" sz="4900" b="1" dirty="0">
                <a:latin typeface="+mn-lt"/>
              </a:rPr>
            </a:br>
            <a:br>
              <a:rPr lang="en-GB" sz="4900" b="1" dirty="0">
                <a:latin typeface="+mn-lt"/>
              </a:rPr>
            </a:br>
            <a:r>
              <a:rPr lang="en-GB" sz="4900" b="1" dirty="0">
                <a:latin typeface="+mn-lt"/>
              </a:rPr>
              <a:t>KS3 (Year 7, 8 &amp; 9) </a:t>
            </a:r>
            <a:br>
              <a:rPr lang="en-GB" sz="4900" b="1" dirty="0">
                <a:latin typeface="+mn-lt"/>
              </a:rPr>
            </a:br>
            <a:r>
              <a:rPr lang="en-GB" sz="4900" b="1" dirty="0">
                <a:latin typeface="+mn-lt"/>
              </a:rPr>
              <a:t>Progress Updates 2024/2025</a:t>
            </a:r>
            <a:br>
              <a:rPr lang="en-GB" sz="4900" b="1" dirty="0">
                <a:latin typeface="+mn-lt"/>
              </a:rPr>
            </a:br>
            <a:endParaRPr lang="en-GB" sz="4900" b="1" dirty="0">
              <a:latin typeface="+mn-lt"/>
            </a:endParaRPr>
          </a:p>
        </p:txBody>
      </p:sp>
      <p:sp>
        <p:nvSpPr>
          <p:cNvPr id="3" name="Subtitle 2"/>
          <p:cNvSpPr>
            <a:spLocks noGrp="1"/>
          </p:cNvSpPr>
          <p:nvPr>
            <p:ph type="subTitle" idx="1"/>
          </p:nvPr>
        </p:nvSpPr>
        <p:spPr>
          <a:xfrm>
            <a:off x="1524000" y="4079875"/>
            <a:ext cx="9144000" cy="1655762"/>
          </a:xfrm>
        </p:spPr>
        <p:txBody>
          <a:bodyPr>
            <a:normAutofit/>
          </a:bodyPr>
          <a:lstStyle/>
          <a:p>
            <a:r>
              <a:rPr lang="en-GB" sz="4400" b="1" dirty="0">
                <a:solidFill>
                  <a:prstClr val="black"/>
                </a:solidFill>
                <a:ea typeface="+mj-ea"/>
                <a:cs typeface="+mj-cs"/>
              </a:rPr>
              <a:t>Reporting to Parents and Carers</a:t>
            </a:r>
            <a:br>
              <a:rPr lang="en-GB" sz="4400" b="1" dirty="0">
                <a:solidFill>
                  <a:prstClr val="black"/>
                </a:solidFill>
                <a:latin typeface="Calibri Light" panose="020F0302020204030204"/>
                <a:ea typeface="+mj-ea"/>
                <a:cs typeface="+mj-cs"/>
              </a:rPr>
            </a:br>
            <a:endParaRPr lang="en-GB" sz="4400" b="1" dirty="0"/>
          </a:p>
        </p:txBody>
      </p:sp>
      <p:pic>
        <p:nvPicPr>
          <p:cNvPr id="5" name="Picture 4" descr="A purple sign with white text&#10;&#10;Description automatically generated">
            <a:extLst>
              <a:ext uri="{FF2B5EF4-FFF2-40B4-BE49-F238E27FC236}">
                <a16:creationId xmlns:a16="http://schemas.microsoft.com/office/drawing/2014/main" id="{822772AB-1714-0E74-2486-A4B58F84A662}"/>
              </a:ext>
            </a:extLst>
          </p:cNvPr>
          <p:cNvPicPr>
            <a:picLocks noChangeAspect="1"/>
          </p:cNvPicPr>
          <p:nvPr/>
        </p:nvPicPr>
        <p:blipFill>
          <a:blip r:embed="rId2"/>
          <a:stretch>
            <a:fillRect/>
          </a:stretch>
        </p:blipFill>
        <p:spPr>
          <a:xfrm>
            <a:off x="0" y="5456936"/>
            <a:ext cx="12192000" cy="1430528"/>
          </a:xfrm>
          <a:prstGeom prst="rect">
            <a:avLst/>
          </a:prstGeom>
        </p:spPr>
      </p:pic>
    </p:spTree>
    <p:extLst>
      <p:ext uri="{BB962C8B-B14F-4D97-AF65-F5344CB8AC3E}">
        <p14:creationId xmlns:p14="http://schemas.microsoft.com/office/powerpoint/2010/main" val="1310509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950" y="50800"/>
            <a:ext cx="10515600" cy="1325563"/>
          </a:xfrm>
        </p:spPr>
        <p:txBody>
          <a:bodyPr/>
          <a:lstStyle/>
          <a:p>
            <a:pPr algn="ctr"/>
            <a:r>
              <a:rPr lang="en-GB" b="1" dirty="0">
                <a:solidFill>
                  <a:prstClr val="black"/>
                </a:solidFill>
                <a:latin typeface="Calibri" panose="020F0502020204030204"/>
              </a:rPr>
              <a:t>Reporting knowledge and skills (Expected Standard) at KS3</a:t>
            </a:r>
            <a:endParaRPr lang="en-GB" dirty="0"/>
          </a:p>
        </p:txBody>
      </p:sp>
      <p:sp>
        <p:nvSpPr>
          <p:cNvPr id="3" name="Content Placeholder 2"/>
          <p:cNvSpPr>
            <a:spLocks noGrp="1"/>
          </p:cNvSpPr>
          <p:nvPr>
            <p:ph idx="1"/>
          </p:nvPr>
        </p:nvSpPr>
        <p:spPr>
          <a:xfrm>
            <a:off x="700546" y="1313642"/>
            <a:ext cx="11015023" cy="4351338"/>
          </a:xfrm>
        </p:spPr>
        <p:txBody>
          <a:bodyPr vert="horz" lIns="91440" tIns="45720" rIns="91440" bIns="45720" rtlCol="0" anchor="t">
            <a:normAutofit fontScale="92500" lnSpcReduction="20000"/>
          </a:bodyPr>
          <a:lstStyle/>
          <a:p>
            <a:pPr lvl="0" fontAlgn="base"/>
            <a:r>
              <a:rPr lang="en-GB" dirty="0"/>
              <a:t>No target grades are given to students at KS3</a:t>
            </a:r>
          </a:p>
          <a:p>
            <a:pPr lvl="0" fontAlgn="base"/>
            <a:r>
              <a:rPr lang="en-GB" dirty="0"/>
              <a:t>GCSE style 9-1 grades will not be reported to parents at KS3</a:t>
            </a:r>
          </a:p>
          <a:p>
            <a:pPr fontAlgn="base"/>
            <a:r>
              <a:rPr lang="en-GB" dirty="0"/>
              <a:t>Subject areas have created set criteria with the expected knowledge and skills that a student in their year group should acquire across the year.  Details of the expected knowledge and skills in each subject area can be located on our schools website here </a:t>
            </a:r>
            <a:r>
              <a:rPr lang="en-GB" u="sng" dirty="0">
                <a:hlinkClick r:id="rId2"/>
              </a:rPr>
              <a:t>https://haileyburyturnford.com/expected-standards-ks3/</a:t>
            </a:r>
            <a:r>
              <a:rPr lang="en-GB" u="sng" dirty="0"/>
              <a:t> </a:t>
            </a:r>
            <a:r>
              <a:rPr lang="en-GB" dirty="0"/>
              <a:t> </a:t>
            </a:r>
          </a:p>
          <a:p>
            <a:pPr fontAlgn="base"/>
            <a:r>
              <a:rPr lang="en-GB" dirty="0"/>
              <a:t>Each student will be measured against the criteria of knowledge and skills in each assessment and this will be reported to parents using a 5-point scale (further details are provided later in this guidance) </a:t>
            </a:r>
          </a:p>
          <a:p>
            <a:pPr fontAlgn="base"/>
            <a:r>
              <a:rPr lang="en-GB" dirty="0"/>
              <a:t>Each student will receive an ATL grade demonstrating their attitude to learning in lessons (further details are provided later in this guidance) </a:t>
            </a:r>
          </a:p>
          <a:p>
            <a:pPr lvl="0" fontAlgn="base"/>
            <a:endParaRPr lang="en-GB" dirty="0"/>
          </a:p>
        </p:txBody>
      </p:sp>
      <p:pic>
        <p:nvPicPr>
          <p:cNvPr id="5" name="Picture 4" descr="A purple sign with white text&#10;&#10;Description automatically generated">
            <a:extLst>
              <a:ext uri="{FF2B5EF4-FFF2-40B4-BE49-F238E27FC236}">
                <a16:creationId xmlns:a16="http://schemas.microsoft.com/office/drawing/2014/main" id="{D3ABC9F0-6D66-8BF2-3040-DB29E2E31C7E}"/>
              </a:ext>
            </a:extLst>
          </p:cNvPr>
          <p:cNvPicPr>
            <a:picLocks noChangeAspect="1"/>
          </p:cNvPicPr>
          <p:nvPr/>
        </p:nvPicPr>
        <p:blipFill>
          <a:blip r:embed="rId3"/>
          <a:stretch>
            <a:fillRect/>
          </a:stretch>
        </p:blipFill>
        <p:spPr>
          <a:xfrm>
            <a:off x="0" y="5428361"/>
            <a:ext cx="12192000" cy="1430528"/>
          </a:xfrm>
          <a:prstGeom prst="rect">
            <a:avLst/>
          </a:prstGeom>
        </p:spPr>
      </p:pic>
    </p:spTree>
    <p:extLst>
      <p:ext uri="{BB962C8B-B14F-4D97-AF65-F5344CB8AC3E}">
        <p14:creationId xmlns:p14="http://schemas.microsoft.com/office/powerpoint/2010/main" val="3964145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 y="298451"/>
            <a:ext cx="10515600" cy="985056"/>
          </a:xfrm>
        </p:spPr>
        <p:txBody>
          <a:bodyPr>
            <a:normAutofit fontScale="90000"/>
          </a:bodyPr>
          <a:lstStyle/>
          <a:p>
            <a:pPr algn="ctr"/>
            <a:r>
              <a:rPr lang="en-GB" b="1" dirty="0">
                <a:solidFill>
                  <a:prstClr val="black"/>
                </a:solidFill>
                <a:latin typeface="Calibri" panose="020F0502020204030204"/>
              </a:rPr>
              <a:t>Reporting knowledge and skills (Expected Standard) at KS3</a:t>
            </a:r>
            <a:endParaRPr lang="en-GB" dirty="0"/>
          </a:p>
        </p:txBody>
      </p:sp>
      <p:sp>
        <p:nvSpPr>
          <p:cNvPr id="3" name="Content Placeholder 2"/>
          <p:cNvSpPr>
            <a:spLocks noGrp="1"/>
          </p:cNvSpPr>
          <p:nvPr>
            <p:ph idx="1"/>
          </p:nvPr>
        </p:nvSpPr>
        <p:spPr>
          <a:xfrm>
            <a:off x="710700" y="1293031"/>
            <a:ext cx="10515600" cy="4351338"/>
          </a:xfrm>
        </p:spPr>
        <p:txBody>
          <a:bodyPr/>
          <a:lstStyle/>
          <a:p>
            <a:pPr marL="0" indent="0">
              <a:buNone/>
            </a:pPr>
            <a:r>
              <a:rPr lang="en-GB" dirty="0"/>
              <a:t>In order to measure how students are progressing towards the acquisition of knowledge and skills we have introduced </a:t>
            </a:r>
            <a:r>
              <a:rPr lang="en-GB" b="1" dirty="0"/>
              <a:t>five standards</a:t>
            </a:r>
            <a:r>
              <a:rPr lang="en-GB" dirty="0"/>
              <a:t> shown in reports including:</a:t>
            </a:r>
            <a:endParaRPr lang="en-US" dirty="0"/>
          </a:p>
          <a:p>
            <a:pPr lvl="0"/>
            <a:r>
              <a:rPr lang="en-GB" sz="3200" b="1" dirty="0">
                <a:highlight>
                  <a:srgbClr val="FF0000"/>
                </a:highlight>
              </a:rPr>
              <a:t>Working towards the expected standard (WTES)</a:t>
            </a:r>
            <a:endParaRPr lang="en-US" sz="3200" b="1" dirty="0">
              <a:highlight>
                <a:srgbClr val="FF0000"/>
              </a:highlight>
            </a:endParaRPr>
          </a:p>
          <a:p>
            <a:pPr lvl="0"/>
            <a:r>
              <a:rPr lang="en-GB" sz="3200" b="1" dirty="0"/>
              <a:t>Working towards plus (WT+)</a:t>
            </a:r>
            <a:endParaRPr lang="en-US" sz="3200" b="1" dirty="0"/>
          </a:p>
          <a:p>
            <a:pPr lvl="0"/>
            <a:r>
              <a:rPr lang="en-GB" sz="3200" b="1" dirty="0">
                <a:highlight>
                  <a:srgbClr val="00FFFF"/>
                </a:highlight>
              </a:rPr>
              <a:t>Working at the expected standard (WAES)</a:t>
            </a:r>
            <a:endParaRPr lang="en-US" sz="3200" b="1" dirty="0">
              <a:highlight>
                <a:srgbClr val="00FFFF"/>
              </a:highlight>
            </a:endParaRPr>
          </a:p>
          <a:p>
            <a:pPr lvl="0"/>
            <a:r>
              <a:rPr lang="en-GB" sz="3200" b="1" dirty="0"/>
              <a:t>Working above plus (WA+)</a:t>
            </a:r>
            <a:endParaRPr lang="en-US" sz="3200" b="1" dirty="0"/>
          </a:p>
          <a:p>
            <a:pPr lvl="0"/>
            <a:r>
              <a:rPr lang="en-GB" sz="3200" b="1" dirty="0">
                <a:highlight>
                  <a:srgbClr val="00FF00"/>
                </a:highlight>
              </a:rPr>
              <a:t>Working well above the expected standard (WWAES)</a:t>
            </a:r>
            <a:endParaRPr lang="en-US" sz="3200" b="1" dirty="0">
              <a:highlight>
                <a:srgbClr val="00FF00"/>
              </a:highlight>
            </a:endParaRPr>
          </a:p>
          <a:p>
            <a:pPr lvl="0" fontAlgn="base"/>
            <a:endParaRPr lang="en-GB" dirty="0"/>
          </a:p>
        </p:txBody>
      </p:sp>
      <p:pic>
        <p:nvPicPr>
          <p:cNvPr id="5" name="Picture 4">
            <a:extLst>
              <a:ext uri="{FF2B5EF4-FFF2-40B4-BE49-F238E27FC236}">
                <a16:creationId xmlns:a16="http://schemas.microsoft.com/office/drawing/2014/main" id="{B949D775-E989-0DD5-130B-C0F952239580}"/>
              </a:ext>
            </a:extLst>
          </p:cNvPr>
          <p:cNvPicPr>
            <a:picLocks noChangeAspect="1"/>
          </p:cNvPicPr>
          <p:nvPr/>
        </p:nvPicPr>
        <p:blipFill>
          <a:blip r:embed="rId2"/>
          <a:stretch>
            <a:fillRect/>
          </a:stretch>
        </p:blipFill>
        <p:spPr>
          <a:xfrm>
            <a:off x="0" y="5428361"/>
            <a:ext cx="12192000" cy="1430528"/>
          </a:xfrm>
          <a:prstGeom prst="rect">
            <a:avLst/>
          </a:prstGeom>
        </p:spPr>
      </p:pic>
    </p:spTree>
    <p:extLst>
      <p:ext uri="{BB962C8B-B14F-4D97-AF65-F5344CB8AC3E}">
        <p14:creationId xmlns:p14="http://schemas.microsoft.com/office/powerpoint/2010/main" val="1209470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993" y="127962"/>
            <a:ext cx="10501932" cy="821317"/>
          </a:xfrm>
        </p:spPr>
        <p:txBody>
          <a:bodyPr>
            <a:normAutofit fontScale="90000"/>
          </a:bodyPr>
          <a:lstStyle/>
          <a:p>
            <a:pPr algn="ctr"/>
            <a:r>
              <a:rPr lang="en-GB" b="1" dirty="0">
                <a:solidFill>
                  <a:prstClr val="black"/>
                </a:solidFill>
                <a:latin typeface="Calibri" panose="020F0502020204030204"/>
              </a:rPr>
              <a:t>Reporting knowledge and skills (Expected Standard) at KS3</a:t>
            </a:r>
            <a:endParaRPr lang="en-GB" dirty="0"/>
          </a:p>
        </p:txBody>
      </p:sp>
      <p:sp>
        <p:nvSpPr>
          <p:cNvPr id="3" name="Content Placeholder 2"/>
          <p:cNvSpPr>
            <a:spLocks noGrp="1"/>
          </p:cNvSpPr>
          <p:nvPr>
            <p:ph idx="1"/>
          </p:nvPr>
        </p:nvSpPr>
        <p:spPr>
          <a:xfrm>
            <a:off x="418306" y="966494"/>
            <a:ext cx="11354329" cy="4921342"/>
          </a:xfrm>
        </p:spPr>
        <p:txBody>
          <a:bodyPr>
            <a:normAutofit fontScale="92500" lnSpcReduction="10000"/>
          </a:bodyPr>
          <a:lstStyle/>
          <a:p>
            <a:pPr marL="0" lvl="0" indent="0">
              <a:buNone/>
            </a:pPr>
            <a:r>
              <a:rPr lang="en-GB" dirty="0"/>
              <a:t>Each of the reporting grades are described below:</a:t>
            </a:r>
          </a:p>
          <a:p>
            <a:pPr lvl="0"/>
            <a:r>
              <a:rPr lang="en-GB" b="1" dirty="0">
                <a:highlight>
                  <a:srgbClr val="FF0000"/>
                </a:highlight>
              </a:rPr>
              <a:t>Working towards expected standard</a:t>
            </a:r>
            <a:r>
              <a:rPr lang="en-GB" b="1" dirty="0"/>
              <a:t> -</a:t>
            </a:r>
            <a:r>
              <a:rPr lang="en-GB" dirty="0"/>
              <a:t> shows that a student is below the standard of knowledge and skills expected in that subject for that age group</a:t>
            </a:r>
          </a:p>
          <a:p>
            <a:pPr lvl="0"/>
            <a:r>
              <a:rPr lang="en-GB" b="1" dirty="0"/>
              <a:t>Working towards plus </a:t>
            </a:r>
            <a:r>
              <a:rPr lang="en-GB" dirty="0"/>
              <a:t>- shows that a student is working towards, and close to, the expected standard set in the subject for that age group</a:t>
            </a:r>
          </a:p>
          <a:p>
            <a:pPr lvl="0"/>
            <a:r>
              <a:rPr lang="en-GB" b="1" dirty="0">
                <a:highlight>
                  <a:srgbClr val="00FFFF"/>
                </a:highlight>
              </a:rPr>
              <a:t>Working at expected standard</a:t>
            </a:r>
            <a:r>
              <a:rPr lang="en-GB" b="1" dirty="0"/>
              <a:t> -</a:t>
            </a:r>
            <a:r>
              <a:rPr lang="en-GB" dirty="0"/>
              <a:t> shows that a student has met the criteria for the knowledge and skills expected in that subject for that age group</a:t>
            </a:r>
            <a:endParaRPr lang="en-US" dirty="0"/>
          </a:p>
          <a:p>
            <a:pPr lvl="0"/>
            <a:r>
              <a:rPr lang="en-GB" b="1" dirty="0"/>
              <a:t>Working above plus  </a:t>
            </a:r>
            <a:r>
              <a:rPr lang="en-GB" dirty="0"/>
              <a:t>shows that a student has met the standard and may have exceeded some parts of the knowledge and skills expected in that subject for that age group</a:t>
            </a:r>
            <a:endParaRPr lang="en-US" dirty="0"/>
          </a:p>
          <a:p>
            <a:pPr lvl="0"/>
            <a:r>
              <a:rPr lang="en-GB" b="1" dirty="0">
                <a:highlight>
                  <a:srgbClr val="00FF00"/>
                </a:highlight>
              </a:rPr>
              <a:t>Working well above expected standard</a:t>
            </a:r>
            <a:r>
              <a:rPr lang="en-GB" b="1" dirty="0"/>
              <a:t> -</a:t>
            </a:r>
            <a:r>
              <a:rPr lang="en-GB" dirty="0"/>
              <a:t> shows that a student has exceeded the criteria of the knowledge and skills expected in that subject for that age group</a:t>
            </a:r>
            <a:endParaRPr lang="en-US" dirty="0"/>
          </a:p>
          <a:p>
            <a:pPr lvl="0" fontAlgn="base"/>
            <a:endParaRPr lang="en-GB" dirty="0"/>
          </a:p>
        </p:txBody>
      </p:sp>
      <p:pic>
        <p:nvPicPr>
          <p:cNvPr id="5" name="Picture 4" descr="A purple sign with white text&#10;&#10;Description automatically generated">
            <a:extLst>
              <a:ext uri="{FF2B5EF4-FFF2-40B4-BE49-F238E27FC236}">
                <a16:creationId xmlns:a16="http://schemas.microsoft.com/office/drawing/2014/main" id="{BF0F1E3D-956E-5B97-6C9D-ECA51A56D44A}"/>
              </a:ext>
            </a:extLst>
          </p:cNvPr>
          <p:cNvPicPr>
            <a:picLocks noChangeAspect="1"/>
          </p:cNvPicPr>
          <p:nvPr/>
        </p:nvPicPr>
        <p:blipFill>
          <a:blip r:embed="rId2"/>
          <a:stretch>
            <a:fillRect/>
          </a:stretch>
        </p:blipFill>
        <p:spPr>
          <a:xfrm>
            <a:off x="0" y="5456936"/>
            <a:ext cx="12192000" cy="1430528"/>
          </a:xfrm>
          <a:prstGeom prst="rect">
            <a:avLst/>
          </a:prstGeom>
        </p:spPr>
      </p:pic>
    </p:spTree>
    <p:extLst>
      <p:ext uri="{BB962C8B-B14F-4D97-AF65-F5344CB8AC3E}">
        <p14:creationId xmlns:p14="http://schemas.microsoft.com/office/powerpoint/2010/main" val="3985666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E8D98-D574-4369-8311-1123EAEA52AC}"/>
              </a:ext>
            </a:extLst>
          </p:cNvPr>
          <p:cNvSpPr>
            <a:spLocks noGrp="1"/>
          </p:cNvSpPr>
          <p:nvPr>
            <p:ph type="title"/>
          </p:nvPr>
        </p:nvSpPr>
        <p:spPr>
          <a:xfrm>
            <a:off x="561975" y="-3245"/>
            <a:ext cx="10515600" cy="1325563"/>
          </a:xfrm>
        </p:spPr>
        <p:txBody>
          <a:bodyPr/>
          <a:lstStyle/>
          <a:p>
            <a:r>
              <a:rPr lang="en-GB" b="1" dirty="0">
                <a:latin typeface="+mn-lt"/>
              </a:rPr>
              <a:t>Frequently Asked Questions</a:t>
            </a:r>
            <a:endParaRPr lang="en-US" b="1" dirty="0">
              <a:latin typeface="+mn-lt"/>
              <a:cs typeface="Calibri" panose="020F0502020204030204"/>
            </a:endParaRPr>
          </a:p>
        </p:txBody>
      </p:sp>
      <p:sp>
        <p:nvSpPr>
          <p:cNvPr id="3" name="Content Placeholder 2">
            <a:extLst>
              <a:ext uri="{FF2B5EF4-FFF2-40B4-BE49-F238E27FC236}">
                <a16:creationId xmlns:a16="http://schemas.microsoft.com/office/drawing/2014/main" id="{6654BDC6-42DD-4478-9AA8-D26788F8948B}"/>
              </a:ext>
            </a:extLst>
          </p:cNvPr>
          <p:cNvSpPr>
            <a:spLocks noGrp="1"/>
          </p:cNvSpPr>
          <p:nvPr>
            <p:ph idx="1"/>
          </p:nvPr>
        </p:nvSpPr>
        <p:spPr>
          <a:xfrm>
            <a:off x="605344" y="1053385"/>
            <a:ext cx="11075504" cy="4692720"/>
          </a:xfrm>
        </p:spPr>
        <p:txBody>
          <a:bodyPr vert="horz" lIns="91440" tIns="45720" rIns="91440" bIns="45720" rtlCol="0" anchor="t">
            <a:normAutofit/>
          </a:bodyPr>
          <a:lstStyle/>
          <a:p>
            <a:pPr marL="0" indent="0">
              <a:buNone/>
            </a:pPr>
            <a:r>
              <a:rPr lang="en-GB" b="1" dirty="0"/>
              <a:t>What does “</a:t>
            </a:r>
            <a:r>
              <a:rPr lang="en-GB" b="1" i="1" dirty="0"/>
              <a:t>Expected Standard” </a:t>
            </a:r>
            <a:r>
              <a:rPr lang="en-GB" b="1" dirty="0"/>
              <a:t>mean?</a:t>
            </a:r>
          </a:p>
          <a:p>
            <a:pPr marL="0" indent="0">
              <a:buNone/>
            </a:pPr>
            <a:r>
              <a:rPr lang="en-GB" dirty="0"/>
              <a:t>This represents the current standard being demonstrated by your child in their lessons as of the date of the progress update.  Evidence as to their standard was collected through a range of methods including assessments, book work, verbal responses and dialogue with teachers.</a:t>
            </a:r>
          </a:p>
          <a:p>
            <a:pPr marL="0" indent="0">
              <a:buNone/>
            </a:pPr>
            <a:r>
              <a:rPr lang="en-GB" dirty="0"/>
              <a:t>The current level does not indicate the final standard expected from your child.  Students will have further chances to learn new knowledge and demonstrate skills and understanding during the rest of the academic year from their learning in school, homework and assessment tasks.  Their final standard achieved will be provided in the July Progress Update.</a:t>
            </a:r>
            <a:endParaRPr lang="en-GB" dirty="0">
              <a:cs typeface="Calibri"/>
            </a:endParaRPr>
          </a:p>
        </p:txBody>
      </p:sp>
      <p:pic>
        <p:nvPicPr>
          <p:cNvPr id="5" name="Picture 4" descr="A purple sign with white text&#10;&#10;Description automatically generated">
            <a:extLst>
              <a:ext uri="{FF2B5EF4-FFF2-40B4-BE49-F238E27FC236}">
                <a16:creationId xmlns:a16="http://schemas.microsoft.com/office/drawing/2014/main" id="{277AC8B6-5DD2-2594-8468-DB3FC7C658FD}"/>
              </a:ext>
            </a:extLst>
          </p:cNvPr>
          <p:cNvPicPr>
            <a:picLocks noChangeAspect="1"/>
          </p:cNvPicPr>
          <p:nvPr/>
        </p:nvPicPr>
        <p:blipFill>
          <a:blip r:embed="rId2"/>
          <a:stretch>
            <a:fillRect/>
          </a:stretch>
        </p:blipFill>
        <p:spPr>
          <a:xfrm>
            <a:off x="0" y="5428361"/>
            <a:ext cx="12192000" cy="1430528"/>
          </a:xfrm>
          <a:prstGeom prst="rect">
            <a:avLst/>
          </a:prstGeom>
        </p:spPr>
      </p:pic>
    </p:spTree>
    <p:extLst>
      <p:ext uri="{BB962C8B-B14F-4D97-AF65-F5344CB8AC3E}">
        <p14:creationId xmlns:p14="http://schemas.microsoft.com/office/powerpoint/2010/main" val="425931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221" y="-218844"/>
            <a:ext cx="10515600" cy="1325563"/>
          </a:xfrm>
        </p:spPr>
        <p:txBody>
          <a:bodyPr/>
          <a:lstStyle/>
          <a:p>
            <a:r>
              <a:rPr lang="en-GB" b="1" dirty="0">
                <a:latin typeface="+mn-lt"/>
              </a:rPr>
              <a:t>Tracking Attitudes to Learning (descriptors)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77687753"/>
              </p:ext>
            </p:extLst>
          </p:nvPr>
        </p:nvGraphicFramePr>
        <p:xfrm>
          <a:off x="725538" y="852378"/>
          <a:ext cx="10604143" cy="4288201"/>
        </p:xfrm>
        <a:graphic>
          <a:graphicData uri="http://schemas.openxmlformats.org/drawingml/2006/table">
            <a:tbl>
              <a:tblPr firstRow="1" firstCol="1" bandRow="1"/>
              <a:tblGrid>
                <a:gridCol w="813633">
                  <a:extLst>
                    <a:ext uri="{9D8B030D-6E8A-4147-A177-3AD203B41FA5}">
                      <a16:colId xmlns:a16="http://schemas.microsoft.com/office/drawing/2014/main" val="2583807436"/>
                    </a:ext>
                  </a:extLst>
                </a:gridCol>
                <a:gridCol w="9790510">
                  <a:extLst>
                    <a:ext uri="{9D8B030D-6E8A-4147-A177-3AD203B41FA5}">
                      <a16:colId xmlns:a16="http://schemas.microsoft.com/office/drawing/2014/main" val="3599814240"/>
                    </a:ext>
                  </a:extLst>
                </a:gridCol>
              </a:tblGrid>
              <a:tr h="903472">
                <a:tc>
                  <a:txBody>
                    <a:bodyPr/>
                    <a:lstStyle/>
                    <a:p>
                      <a:pPr algn="ctr">
                        <a:lnSpc>
                          <a:spcPct val="107000"/>
                        </a:lnSpc>
                        <a:spcAft>
                          <a:spcPts val="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ATL</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The student’s attitude to learning is conscientious and diligent. They are highly motivated, use their initiative, ask questions to extend their learning and take responsibility for their own learning. Students seek challenge and support as necessary, and extend their studies by proactively seeking opportunities to develop their subject knowledge beyond the classroom. They are keen to share their work and discuss related topics with staff and peers. Homework is completed to a very high standard.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5383203"/>
                  </a:ext>
                </a:extLst>
              </a:tr>
              <a:tr h="774404">
                <a:tc>
                  <a:txBody>
                    <a:bodyPr/>
                    <a:lstStyle/>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ATL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The student’s attitude to learning is pro-active. Students are motivated individuals who complete tasks fully and independently in lessons, actively reviewing and improving their work before seeking support from a teacher. They consistently undertake extension activities and produce homework of a good standard. They are willing to redraft and improve work repeatedly to attain the highest standard of work possible.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3547033"/>
                  </a:ext>
                </a:extLst>
              </a:tr>
              <a:tr h="903472">
                <a:tc>
                  <a:txBody>
                    <a:bodyPr/>
                    <a:lstStyle/>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ATL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The student shows a willingness to learn, but they can often be passive rather than pro-active when it comes to their own learning. Students can work independently to produce work of a good standard, but rely on the teacher to direct evaluation and assessment. They make little use of extension activities in lessons and they require prompting and encouragement to complete redrafts and improvements. Homework is generally completed to an acceptable standard.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7234097"/>
                  </a:ext>
                </a:extLst>
              </a:tr>
              <a:tr h="645338">
                <a:tc>
                  <a:txBody>
                    <a:bodyPr/>
                    <a:lstStyle/>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ATL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The student may not complete tasks fully, and may require a significant level of monitoring to ensure that concentration is maintained. Students may be slow to start tasks and do not actively seek support if they are unsure what to do. Students may lack resilience and are content with completing the minimum requirements. Homework is often incomplete and rushed.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499319"/>
                  </a:ext>
                </a:extLst>
              </a:tr>
              <a:tr h="903472">
                <a:tc>
                  <a:txBody>
                    <a:bodyPr/>
                    <a:lstStyle/>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ATL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The student’s attitude to learning is cause for concern and they often fail to actively engage with or take responsibility for their own learning, even with encouragement and support. Students may be fully dependent on staff and may resist support or create barriers to learning, giving up quickly if they are struggling. They can be disengaged and only rarely demonstrate interest in topics or pride in their work. They are often without the appropriate equipment and rarely complete homework.</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758" marR="417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7564815"/>
                  </a:ext>
                </a:extLst>
              </a:tr>
            </a:tbl>
          </a:graphicData>
        </a:graphic>
      </p:graphicFrame>
      <p:pic>
        <p:nvPicPr>
          <p:cNvPr id="3" name="Picture 2" descr="A purple sign with white text&#10;&#10;Description automatically generated">
            <a:extLst>
              <a:ext uri="{FF2B5EF4-FFF2-40B4-BE49-F238E27FC236}">
                <a16:creationId xmlns:a16="http://schemas.microsoft.com/office/drawing/2014/main" id="{07DBD9ED-A920-6DA6-A250-0912D8D73862}"/>
              </a:ext>
            </a:extLst>
          </p:cNvPr>
          <p:cNvPicPr>
            <a:picLocks noChangeAspect="1"/>
          </p:cNvPicPr>
          <p:nvPr/>
        </p:nvPicPr>
        <p:blipFill>
          <a:blip r:embed="rId2"/>
          <a:stretch>
            <a:fillRect/>
          </a:stretch>
        </p:blipFill>
        <p:spPr>
          <a:xfrm>
            <a:off x="0" y="5428361"/>
            <a:ext cx="12192000" cy="1430528"/>
          </a:xfrm>
          <a:prstGeom prst="rect">
            <a:avLst/>
          </a:prstGeom>
        </p:spPr>
      </p:pic>
    </p:spTree>
    <p:extLst>
      <p:ext uri="{BB962C8B-B14F-4D97-AF65-F5344CB8AC3E}">
        <p14:creationId xmlns:p14="http://schemas.microsoft.com/office/powerpoint/2010/main" val="1068431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9625" y="-3041"/>
            <a:ext cx="10515600" cy="855605"/>
          </a:xfrm>
        </p:spPr>
        <p:txBody>
          <a:bodyPr/>
          <a:lstStyle/>
          <a:p>
            <a:r>
              <a:rPr lang="en-GB" b="1" dirty="0">
                <a:latin typeface="+mn-lt"/>
              </a:rPr>
              <a:t>Further information and contacts</a:t>
            </a:r>
            <a:endParaRPr lang="en-US"/>
          </a:p>
        </p:txBody>
      </p:sp>
      <p:sp>
        <p:nvSpPr>
          <p:cNvPr id="3" name="Content Placeholder 2"/>
          <p:cNvSpPr>
            <a:spLocks noGrp="1"/>
          </p:cNvSpPr>
          <p:nvPr>
            <p:ph idx="1"/>
          </p:nvPr>
        </p:nvSpPr>
        <p:spPr>
          <a:xfrm>
            <a:off x="838200" y="710130"/>
            <a:ext cx="10515600" cy="4351338"/>
          </a:xfrm>
        </p:spPr>
        <p:txBody>
          <a:bodyPr vert="horz" lIns="91440" tIns="45720" rIns="91440" bIns="45720" rtlCol="0" anchor="t">
            <a:normAutofit/>
          </a:bodyPr>
          <a:lstStyle/>
          <a:p>
            <a:r>
              <a:rPr lang="en-GB" dirty="0"/>
              <a:t>If you have any queries, please contact your child’s Form Tutor or Year Achievement Coordinator in the first instance</a:t>
            </a:r>
          </a:p>
          <a:p>
            <a:pPr marL="0" indent="0">
              <a:buNone/>
            </a:pP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256749352"/>
              </p:ext>
            </p:extLst>
          </p:nvPr>
        </p:nvGraphicFramePr>
        <p:xfrm>
          <a:off x="915863" y="1579899"/>
          <a:ext cx="10360274" cy="1828800"/>
        </p:xfrm>
        <a:graphic>
          <a:graphicData uri="http://schemas.openxmlformats.org/drawingml/2006/table">
            <a:tbl>
              <a:tblPr firstRow="1" bandRow="1">
                <a:tableStyleId>{5C22544A-7EE6-4342-B048-85BDC9FD1C3A}</a:tableStyleId>
              </a:tblPr>
              <a:tblGrid>
                <a:gridCol w="2455015">
                  <a:extLst>
                    <a:ext uri="{9D8B030D-6E8A-4147-A177-3AD203B41FA5}">
                      <a16:colId xmlns:a16="http://schemas.microsoft.com/office/drawing/2014/main" val="1111987668"/>
                    </a:ext>
                  </a:extLst>
                </a:gridCol>
                <a:gridCol w="7905259">
                  <a:extLst>
                    <a:ext uri="{9D8B030D-6E8A-4147-A177-3AD203B41FA5}">
                      <a16:colId xmlns:a16="http://schemas.microsoft.com/office/drawing/2014/main" val="239233394"/>
                    </a:ext>
                  </a:extLst>
                </a:gridCol>
              </a:tblGrid>
              <a:tr h="401686">
                <a:tc>
                  <a:txBody>
                    <a:bodyPr/>
                    <a:lstStyle/>
                    <a:p>
                      <a:r>
                        <a:rPr lang="en-GB" sz="2400" dirty="0"/>
                        <a:t>Year Group</a:t>
                      </a:r>
                    </a:p>
                  </a:txBody>
                  <a:tcPr/>
                </a:tc>
                <a:tc>
                  <a:txBody>
                    <a:bodyPr/>
                    <a:lstStyle/>
                    <a:p>
                      <a:r>
                        <a:rPr lang="en-GB" sz="2400" dirty="0"/>
                        <a:t>Year Achievement</a:t>
                      </a:r>
                      <a:r>
                        <a:rPr lang="en-GB" sz="2400" baseline="0" dirty="0"/>
                        <a:t> Coordinator </a:t>
                      </a:r>
                      <a:r>
                        <a:rPr lang="en-GB" sz="2400" dirty="0"/>
                        <a:t>Contact Details</a:t>
                      </a:r>
                    </a:p>
                  </a:txBody>
                  <a:tcPr/>
                </a:tc>
                <a:extLst>
                  <a:ext uri="{0D108BD9-81ED-4DB2-BD59-A6C34878D82A}">
                    <a16:rowId xmlns:a16="http://schemas.microsoft.com/office/drawing/2014/main" val="2426356964"/>
                  </a:ext>
                </a:extLst>
              </a:tr>
              <a:tr h="401686">
                <a:tc>
                  <a:txBody>
                    <a:bodyPr/>
                    <a:lstStyle/>
                    <a:p>
                      <a:r>
                        <a:rPr lang="en-GB" sz="2400" dirty="0"/>
                        <a:t>Year 7</a:t>
                      </a:r>
                    </a:p>
                  </a:txBody>
                  <a:tcPr/>
                </a:tc>
                <a:tc>
                  <a:txBody>
                    <a:bodyPr/>
                    <a:lstStyle/>
                    <a:p>
                      <a:r>
                        <a:rPr lang="en-GB" sz="2400" dirty="0"/>
                        <a:t>Miss</a:t>
                      </a:r>
                      <a:r>
                        <a:rPr lang="en-GB" sz="2400" baseline="0" dirty="0"/>
                        <a:t> H Allingham – </a:t>
                      </a:r>
                      <a:r>
                        <a:rPr lang="en-GB" sz="2400" baseline="0" dirty="0">
                          <a:hlinkClick r:id="rId2"/>
                        </a:rPr>
                        <a:t>allinghamh@haileyburyturnford.com</a:t>
                      </a:r>
                      <a:r>
                        <a:rPr lang="en-GB" sz="2400" baseline="0" dirty="0"/>
                        <a:t> </a:t>
                      </a:r>
                      <a:endParaRPr lang="en-GB" sz="2400" dirty="0"/>
                    </a:p>
                  </a:txBody>
                  <a:tcPr/>
                </a:tc>
                <a:extLst>
                  <a:ext uri="{0D108BD9-81ED-4DB2-BD59-A6C34878D82A}">
                    <a16:rowId xmlns:a16="http://schemas.microsoft.com/office/drawing/2014/main" val="3795504515"/>
                  </a:ext>
                </a:extLst>
              </a:tr>
              <a:tr h="401686">
                <a:tc>
                  <a:txBody>
                    <a:bodyPr/>
                    <a:lstStyle/>
                    <a:p>
                      <a:r>
                        <a:rPr lang="en-GB" sz="2400" dirty="0"/>
                        <a:t>Year 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t>Miss V Carter – </a:t>
                      </a:r>
                      <a:r>
                        <a:rPr lang="en-GB" sz="2400" dirty="0">
                          <a:hlinkClick r:id="rId3"/>
                        </a:rPr>
                        <a:t>carterv@haileyburyturnford.com</a:t>
                      </a:r>
                      <a:r>
                        <a:rPr lang="en-GB" sz="2400" dirty="0"/>
                        <a:t> </a:t>
                      </a:r>
                    </a:p>
                  </a:txBody>
                  <a:tcPr/>
                </a:tc>
                <a:extLst>
                  <a:ext uri="{0D108BD9-81ED-4DB2-BD59-A6C34878D82A}">
                    <a16:rowId xmlns:a16="http://schemas.microsoft.com/office/drawing/2014/main" val="3733471048"/>
                  </a:ext>
                </a:extLst>
              </a:tr>
              <a:tr h="401686">
                <a:tc>
                  <a:txBody>
                    <a:bodyPr/>
                    <a:lstStyle/>
                    <a:p>
                      <a:r>
                        <a:rPr lang="en-GB" sz="2400" dirty="0"/>
                        <a:t>Year 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t>Miss J Lee – </a:t>
                      </a:r>
                      <a:r>
                        <a:rPr lang="en-GB" sz="2400" dirty="0">
                          <a:hlinkClick r:id="rId4"/>
                        </a:rPr>
                        <a:t>leej@haileyburyturnford.com</a:t>
                      </a:r>
                      <a:r>
                        <a:rPr lang="en-GB" sz="2400" dirty="0"/>
                        <a:t> </a:t>
                      </a:r>
                    </a:p>
                  </a:txBody>
                  <a:tcPr/>
                </a:tc>
                <a:extLst>
                  <a:ext uri="{0D108BD9-81ED-4DB2-BD59-A6C34878D82A}">
                    <a16:rowId xmlns:a16="http://schemas.microsoft.com/office/drawing/2014/main" val="3207183237"/>
                  </a:ext>
                </a:extLst>
              </a:tr>
            </a:tbl>
          </a:graphicData>
        </a:graphic>
      </p:graphicFrame>
      <p:graphicFrame>
        <p:nvGraphicFramePr>
          <p:cNvPr id="7" name="Table 6">
            <a:extLst>
              <a:ext uri="{FF2B5EF4-FFF2-40B4-BE49-F238E27FC236}">
                <a16:creationId xmlns:a16="http://schemas.microsoft.com/office/drawing/2014/main" id="{AF63FA4B-F7C9-48A2-B4AF-9390E173D8F7}"/>
              </a:ext>
            </a:extLst>
          </p:cNvPr>
          <p:cNvGraphicFramePr>
            <a:graphicFrameLocks noGrp="1"/>
          </p:cNvGraphicFramePr>
          <p:nvPr>
            <p:extLst>
              <p:ext uri="{D42A27DB-BD31-4B8C-83A1-F6EECF244321}">
                <p14:modId xmlns:p14="http://schemas.microsoft.com/office/powerpoint/2010/main" val="795805877"/>
              </p:ext>
            </p:extLst>
          </p:nvPr>
        </p:nvGraphicFramePr>
        <p:xfrm>
          <a:off x="915863" y="3761124"/>
          <a:ext cx="10360274" cy="1553268"/>
        </p:xfrm>
        <a:graphic>
          <a:graphicData uri="http://schemas.openxmlformats.org/drawingml/2006/table">
            <a:tbl>
              <a:tblPr firstRow="1" bandRow="1">
                <a:tableStyleId>{5C22544A-7EE6-4342-B048-85BDC9FD1C3A}</a:tableStyleId>
              </a:tblPr>
              <a:tblGrid>
                <a:gridCol w="2463063">
                  <a:extLst>
                    <a:ext uri="{9D8B030D-6E8A-4147-A177-3AD203B41FA5}">
                      <a16:colId xmlns:a16="http://schemas.microsoft.com/office/drawing/2014/main" val="1111987668"/>
                    </a:ext>
                  </a:extLst>
                </a:gridCol>
                <a:gridCol w="7897211">
                  <a:extLst>
                    <a:ext uri="{9D8B030D-6E8A-4147-A177-3AD203B41FA5}">
                      <a16:colId xmlns:a16="http://schemas.microsoft.com/office/drawing/2014/main" val="239233394"/>
                    </a:ext>
                  </a:extLst>
                </a:gridCol>
              </a:tblGrid>
              <a:tr h="431904">
                <a:tc>
                  <a:txBody>
                    <a:bodyPr/>
                    <a:lstStyle/>
                    <a:p>
                      <a:r>
                        <a:rPr lang="en-GB" sz="2400" dirty="0"/>
                        <a:t>Year Group</a:t>
                      </a:r>
                    </a:p>
                  </a:txBody>
                  <a:tcPr/>
                </a:tc>
                <a:tc>
                  <a:txBody>
                    <a:bodyPr/>
                    <a:lstStyle/>
                    <a:p>
                      <a:r>
                        <a:rPr lang="en-GB" sz="2400" dirty="0"/>
                        <a:t>Assistant Year Achievement Coordinator Contact Details</a:t>
                      </a:r>
                    </a:p>
                  </a:txBody>
                  <a:tcPr/>
                </a:tc>
                <a:extLst>
                  <a:ext uri="{0D108BD9-81ED-4DB2-BD59-A6C34878D82A}">
                    <a16:rowId xmlns:a16="http://schemas.microsoft.com/office/drawing/2014/main" val="2426356964"/>
                  </a:ext>
                </a:extLst>
              </a:tr>
              <a:tr h="548034">
                <a:tc>
                  <a:txBody>
                    <a:bodyPr/>
                    <a:lstStyle/>
                    <a:p>
                      <a:r>
                        <a:rPr lang="en-GB" sz="2400" dirty="0"/>
                        <a:t>Year 7</a:t>
                      </a:r>
                    </a:p>
                  </a:txBody>
                  <a:tcPr/>
                </a:tc>
                <a:tc>
                  <a:txBody>
                    <a:bodyPr/>
                    <a:lstStyle/>
                    <a:p>
                      <a:r>
                        <a:rPr lang="en-GB" sz="2400" dirty="0"/>
                        <a:t>Miss D Spencer – </a:t>
                      </a:r>
                      <a:r>
                        <a:rPr lang="en-GB" sz="2400" dirty="0">
                          <a:hlinkClick r:id="rId5"/>
                        </a:rPr>
                        <a:t>spencerd@haileyburyturnford.com</a:t>
                      </a:r>
                      <a:r>
                        <a:rPr lang="en-GB" sz="2400" dirty="0"/>
                        <a:t> </a:t>
                      </a:r>
                    </a:p>
                  </a:txBody>
                  <a:tcPr/>
                </a:tc>
                <a:extLst>
                  <a:ext uri="{0D108BD9-81ED-4DB2-BD59-A6C34878D82A}">
                    <a16:rowId xmlns:a16="http://schemas.microsoft.com/office/drawing/2014/main" val="2653036045"/>
                  </a:ext>
                </a:extLst>
              </a:tr>
              <a:tr h="548034">
                <a:tc>
                  <a:txBody>
                    <a:bodyPr/>
                    <a:lstStyle/>
                    <a:p>
                      <a:r>
                        <a:rPr lang="en-GB" sz="2400" dirty="0"/>
                        <a:t>Year 8 &amp; 9</a:t>
                      </a:r>
                    </a:p>
                  </a:txBody>
                  <a:tcPr/>
                </a:tc>
                <a:tc>
                  <a:txBody>
                    <a:bodyPr/>
                    <a:lstStyle/>
                    <a:p>
                      <a:r>
                        <a:rPr lang="en-GB" sz="2400" dirty="0"/>
                        <a:t>Mrs C Lynch – </a:t>
                      </a:r>
                      <a:r>
                        <a:rPr lang="en-GB" sz="2400" err="1">
                          <a:hlinkClick r:id="rId6"/>
                        </a:rPr>
                        <a:t>lynchc</a:t>
                      </a:r>
                      <a:r>
                        <a:rPr lang="en-GB" sz="2400">
                          <a:hlinkClick r:id="rId6"/>
                        </a:rPr>
                        <a:t>@haileyburyturnford.com</a:t>
                      </a:r>
                      <a:r>
                        <a:rPr lang="en-GB" sz="2400"/>
                        <a:t> </a:t>
                      </a:r>
                      <a:endParaRPr lang="en-GB" sz="2400" dirty="0"/>
                    </a:p>
                  </a:txBody>
                  <a:tcPr/>
                </a:tc>
                <a:extLst>
                  <a:ext uri="{0D108BD9-81ED-4DB2-BD59-A6C34878D82A}">
                    <a16:rowId xmlns:a16="http://schemas.microsoft.com/office/drawing/2014/main" val="3684367747"/>
                  </a:ext>
                </a:extLst>
              </a:tr>
            </a:tbl>
          </a:graphicData>
        </a:graphic>
      </p:graphicFrame>
      <p:pic>
        <p:nvPicPr>
          <p:cNvPr id="5" name="Picture 4" descr="A purple sign with white text&#10;&#10;Description automatically generated">
            <a:extLst>
              <a:ext uri="{FF2B5EF4-FFF2-40B4-BE49-F238E27FC236}">
                <a16:creationId xmlns:a16="http://schemas.microsoft.com/office/drawing/2014/main" id="{F4FCC8A4-7A3D-1E11-638C-C9B9D954EB92}"/>
              </a:ext>
            </a:extLst>
          </p:cNvPr>
          <p:cNvPicPr>
            <a:picLocks noChangeAspect="1"/>
          </p:cNvPicPr>
          <p:nvPr/>
        </p:nvPicPr>
        <p:blipFill>
          <a:blip r:embed="rId7"/>
          <a:stretch>
            <a:fillRect/>
          </a:stretch>
        </p:blipFill>
        <p:spPr>
          <a:xfrm>
            <a:off x="0" y="5428361"/>
            <a:ext cx="12192000" cy="1430528"/>
          </a:xfrm>
          <a:prstGeom prst="rect">
            <a:avLst/>
          </a:prstGeom>
        </p:spPr>
      </p:pic>
    </p:spTree>
    <p:extLst>
      <p:ext uri="{BB962C8B-B14F-4D97-AF65-F5344CB8AC3E}">
        <p14:creationId xmlns:p14="http://schemas.microsoft.com/office/powerpoint/2010/main" val="106673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99732"/>
            <a:ext cx="10515600" cy="1325563"/>
          </a:xfrm>
        </p:spPr>
        <p:txBody>
          <a:bodyPr/>
          <a:lstStyle/>
          <a:p>
            <a:r>
              <a:rPr lang="en-GB" b="1" dirty="0">
                <a:latin typeface="+mn-lt"/>
              </a:rPr>
              <a:t>Senior Staff contacts</a:t>
            </a:r>
            <a:endParaRPr lang="en-US"/>
          </a:p>
        </p:txBody>
      </p:sp>
      <p:sp>
        <p:nvSpPr>
          <p:cNvPr id="3" name="Content Placeholder 2"/>
          <p:cNvSpPr>
            <a:spLocks noGrp="1"/>
          </p:cNvSpPr>
          <p:nvPr>
            <p:ph idx="1"/>
          </p:nvPr>
        </p:nvSpPr>
        <p:spPr>
          <a:xfrm>
            <a:off x="720218" y="1332329"/>
            <a:ext cx="10515600" cy="4351338"/>
          </a:xfrm>
        </p:spPr>
        <p:txBody>
          <a:bodyPr/>
          <a:lstStyle/>
          <a:p>
            <a:r>
              <a:rPr lang="en-GB" dirty="0"/>
              <a:t>Alternatively, contact the following staff with further queries</a:t>
            </a:r>
          </a:p>
          <a:p>
            <a:pPr marL="0" indent="0">
              <a:buNone/>
            </a:pPr>
            <a:endParaRPr lang="en-GB" dirty="0"/>
          </a:p>
          <a:p>
            <a:pPr marL="0" indent="0">
              <a:buNone/>
            </a:pP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2993058887"/>
              </p:ext>
            </p:extLst>
          </p:nvPr>
        </p:nvGraphicFramePr>
        <p:xfrm>
          <a:off x="732156" y="1930375"/>
          <a:ext cx="10491724" cy="2286000"/>
        </p:xfrm>
        <a:graphic>
          <a:graphicData uri="http://schemas.openxmlformats.org/drawingml/2006/table">
            <a:tbl>
              <a:tblPr firstRow="1" bandRow="1">
                <a:tableStyleId>{5C22544A-7EE6-4342-B048-85BDC9FD1C3A}</a:tableStyleId>
              </a:tblPr>
              <a:tblGrid>
                <a:gridCol w="2871851">
                  <a:extLst>
                    <a:ext uri="{9D8B030D-6E8A-4147-A177-3AD203B41FA5}">
                      <a16:colId xmlns:a16="http://schemas.microsoft.com/office/drawing/2014/main" val="2442501736"/>
                    </a:ext>
                  </a:extLst>
                </a:gridCol>
                <a:gridCol w="7619873">
                  <a:extLst>
                    <a:ext uri="{9D8B030D-6E8A-4147-A177-3AD203B41FA5}">
                      <a16:colId xmlns:a16="http://schemas.microsoft.com/office/drawing/2014/main" val="3177336875"/>
                    </a:ext>
                  </a:extLst>
                </a:gridCol>
              </a:tblGrid>
              <a:tr h="347909">
                <a:tc>
                  <a:txBody>
                    <a:bodyPr/>
                    <a:lstStyle/>
                    <a:p>
                      <a:r>
                        <a:rPr lang="en-GB" sz="2400" dirty="0"/>
                        <a:t>Year Groups</a:t>
                      </a:r>
                    </a:p>
                  </a:txBody>
                  <a:tcPr/>
                </a:tc>
                <a:tc>
                  <a:txBody>
                    <a:bodyPr/>
                    <a:lstStyle/>
                    <a:p>
                      <a:r>
                        <a:rPr lang="en-GB" sz="2400" dirty="0"/>
                        <a:t>Senior staff</a:t>
                      </a:r>
                      <a:r>
                        <a:rPr lang="en-GB" sz="2400" baseline="0" dirty="0"/>
                        <a:t> contact</a:t>
                      </a:r>
                      <a:endParaRPr lang="en-GB" sz="2400" dirty="0"/>
                    </a:p>
                  </a:txBody>
                  <a:tcPr/>
                </a:tc>
                <a:extLst>
                  <a:ext uri="{0D108BD9-81ED-4DB2-BD59-A6C34878D82A}">
                    <a16:rowId xmlns:a16="http://schemas.microsoft.com/office/drawing/2014/main" val="2399578335"/>
                  </a:ext>
                </a:extLst>
              </a:tr>
              <a:tr h="386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t>Year 7</a:t>
                      </a:r>
                    </a:p>
                  </a:txBody>
                  <a:tcPr/>
                </a:tc>
                <a:tc>
                  <a:txBody>
                    <a:bodyPr/>
                    <a:lstStyle/>
                    <a:p>
                      <a:r>
                        <a:rPr lang="en-GB" sz="2400" dirty="0"/>
                        <a:t>Miss C Wenzel – </a:t>
                      </a:r>
                      <a:r>
                        <a:rPr lang="en-GB" sz="2400" dirty="0">
                          <a:hlinkClick r:id="rId2"/>
                        </a:rPr>
                        <a:t>wenzelc@haileyburyturnford.com</a:t>
                      </a:r>
                      <a:r>
                        <a:rPr lang="en-GB" sz="2400" dirty="0"/>
                        <a:t> </a:t>
                      </a:r>
                    </a:p>
                  </a:txBody>
                  <a:tcPr/>
                </a:tc>
                <a:extLst>
                  <a:ext uri="{0D108BD9-81ED-4DB2-BD59-A6C34878D82A}">
                    <a16:rowId xmlns:a16="http://schemas.microsoft.com/office/drawing/2014/main" val="4092432111"/>
                  </a:ext>
                </a:extLst>
              </a:tr>
              <a:tr h="386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t>Year 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t>Mrs L Durso – </a:t>
                      </a:r>
                      <a:r>
                        <a:rPr lang="en-GB" sz="2400" dirty="0">
                          <a:hlinkClick r:id="rId3"/>
                        </a:rPr>
                        <a:t>dursol@haileyburyturnford.com</a:t>
                      </a:r>
                      <a:r>
                        <a:rPr lang="en-GB" sz="2400" dirty="0"/>
                        <a:t> </a:t>
                      </a:r>
                    </a:p>
                  </a:txBody>
                  <a:tcPr/>
                </a:tc>
                <a:extLst>
                  <a:ext uri="{0D108BD9-81ED-4DB2-BD59-A6C34878D82A}">
                    <a16:rowId xmlns:a16="http://schemas.microsoft.com/office/drawing/2014/main" val="30020464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t>Year 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t>Mr B Walsh – </a:t>
                      </a:r>
                      <a:r>
                        <a:rPr lang="en-GB" sz="2400" dirty="0">
                          <a:hlinkClick r:id="rId4"/>
                        </a:rPr>
                        <a:t>walshb@haileyburyturnford.com</a:t>
                      </a:r>
                      <a:r>
                        <a:rPr lang="en-GB" sz="2400" dirty="0"/>
                        <a:t> </a:t>
                      </a:r>
                    </a:p>
                  </a:txBody>
                  <a:tcPr/>
                </a:tc>
                <a:extLst>
                  <a:ext uri="{0D108BD9-81ED-4DB2-BD59-A6C34878D82A}">
                    <a16:rowId xmlns:a16="http://schemas.microsoft.com/office/drawing/2014/main" val="4207235892"/>
                  </a:ext>
                </a:extLst>
              </a:tr>
              <a:tr h="347909">
                <a:tc>
                  <a:txBody>
                    <a:bodyPr/>
                    <a:lstStyle/>
                    <a:p>
                      <a:r>
                        <a:rPr lang="en-GB" sz="2400" dirty="0"/>
                        <a:t>Vice Principal </a:t>
                      </a:r>
                    </a:p>
                  </a:txBody>
                  <a:tcPr/>
                </a:tc>
                <a:tc>
                  <a:txBody>
                    <a:bodyPr/>
                    <a:lstStyle/>
                    <a:p>
                      <a:r>
                        <a:rPr lang="en-GB" sz="2400" dirty="0"/>
                        <a:t>Miss D Newman – </a:t>
                      </a:r>
                      <a:r>
                        <a:rPr lang="en-GB" sz="2400" dirty="0">
                          <a:hlinkClick r:id="rId5"/>
                        </a:rPr>
                        <a:t>newmand@haileyburyturnford.com</a:t>
                      </a:r>
                      <a:r>
                        <a:rPr lang="en-GB" sz="2400" dirty="0"/>
                        <a:t> </a:t>
                      </a:r>
                    </a:p>
                  </a:txBody>
                  <a:tcPr/>
                </a:tc>
                <a:extLst>
                  <a:ext uri="{0D108BD9-81ED-4DB2-BD59-A6C34878D82A}">
                    <a16:rowId xmlns:a16="http://schemas.microsoft.com/office/drawing/2014/main" val="2813907488"/>
                  </a:ext>
                </a:extLst>
              </a:tr>
            </a:tbl>
          </a:graphicData>
        </a:graphic>
      </p:graphicFrame>
      <p:pic>
        <p:nvPicPr>
          <p:cNvPr id="4" name="Picture 3" descr="A purple sign with white text&#10;&#10;Description automatically generated">
            <a:extLst>
              <a:ext uri="{FF2B5EF4-FFF2-40B4-BE49-F238E27FC236}">
                <a16:creationId xmlns:a16="http://schemas.microsoft.com/office/drawing/2014/main" id="{187F246D-E776-E530-0EF7-4EBF3EA7BEDC}"/>
              </a:ext>
            </a:extLst>
          </p:cNvPr>
          <p:cNvPicPr>
            <a:picLocks noChangeAspect="1"/>
          </p:cNvPicPr>
          <p:nvPr/>
        </p:nvPicPr>
        <p:blipFill>
          <a:blip r:embed="rId6"/>
          <a:stretch>
            <a:fillRect/>
          </a:stretch>
        </p:blipFill>
        <p:spPr>
          <a:xfrm>
            <a:off x="0" y="5428361"/>
            <a:ext cx="12192000" cy="1430528"/>
          </a:xfrm>
          <a:prstGeom prst="rect">
            <a:avLst/>
          </a:prstGeom>
        </p:spPr>
      </p:pic>
    </p:spTree>
    <p:extLst>
      <p:ext uri="{BB962C8B-B14F-4D97-AF65-F5344CB8AC3E}">
        <p14:creationId xmlns:p14="http://schemas.microsoft.com/office/powerpoint/2010/main" val="3670675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3e4d6aa-154b-401c-b512-4944e8deaf8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2D6C460F5FB2840A34D6988D253976F" ma:contentTypeVersion="18" ma:contentTypeDescription="Create a new document." ma:contentTypeScope="" ma:versionID="63b01ef040176895962182e8c2a8ec53">
  <xsd:schema xmlns:xsd="http://www.w3.org/2001/XMLSchema" xmlns:xs="http://www.w3.org/2001/XMLSchema" xmlns:p="http://schemas.microsoft.com/office/2006/metadata/properties" xmlns:ns3="23e4d6aa-154b-401c-b512-4944e8deaf84" xmlns:ns4="00a75aee-f613-439a-9564-328d00decfe7" targetNamespace="http://schemas.microsoft.com/office/2006/metadata/properties" ma:root="true" ma:fieldsID="3918e1accb9cae9c378731508f069f4f" ns3:_="" ns4:_="">
    <xsd:import namespace="23e4d6aa-154b-401c-b512-4944e8deaf84"/>
    <xsd:import namespace="00a75aee-f613-439a-9564-328d00decfe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e4d6aa-154b-401c-b512-4944e8deaf84"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0a75aee-f613-439a-9564-328d00decfe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65D4CF4-31BA-4A1A-BFBB-B3C529AA0D5C}">
  <ds:schemaRefs>
    <ds:schemaRef ds:uri="23e4d6aa-154b-401c-b512-4944e8deaf84"/>
    <ds:schemaRef ds:uri="http://purl.org/dc/term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00a75aee-f613-439a-9564-328d00decfe7"/>
    <ds:schemaRef ds:uri="http://purl.org/dc/dcmitype/"/>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93AB645E-92AD-4158-9A62-D377C0495A5F}">
  <ds:schemaRefs>
    <ds:schemaRef ds:uri="http://schemas.microsoft.com/sharepoint/v3/contenttype/forms"/>
  </ds:schemaRefs>
</ds:datastoreItem>
</file>

<file path=customXml/itemProps3.xml><?xml version="1.0" encoding="utf-8"?>
<ds:datastoreItem xmlns:ds="http://schemas.openxmlformats.org/officeDocument/2006/customXml" ds:itemID="{5BA3AE94-A72C-41CA-B49A-9E77C09ACB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e4d6aa-154b-401c-b512-4944e8deaf84"/>
    <ds:schemaRef ds:uri="00a75aee-f613-439a-9564-328d00decf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237</TotalTime>
  <Words>908</Words>
  <Application>Microsoft Office PowerPoint</Application>
  <PresentationFormat>Widescreen</PresentationFormat>
  <Paragraphs>70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    Student Attainment and Progress at Haileybury Turnford  KS3 (Year 7, 8 &amp; 9)  Progress Updates 2024/2025 </vt:lpstr>
      <vt:lpstr>Reporting knowledge and skills (Expected Standard) at KS3</vt:lpstr>
      <vt:lpstr>Reporting knowledge and skills (Expected Standard) at KS3</vt:lpstr>
      <vt:lpstr>Reporting knowledge and skills (Expected Standard) at KS3</vt:lpstr>
      <vt:lpstr>Frequently Asked Questions</vt:lpstr>
      <vt:lpstr>Tracking Attitudes to Learning (descriptors)</vt:lpstr>
      <vt:lpstr>Further information and contacts</vt:lpstr>
      <vt:lpstr>Senior Staff contacts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Attainment and Progress at Haileybury Turnford Progress Updates 2017-18</dc:title>
  <dc:creator>Robin Newman</dc:creator>
  <cp:lastModifiedBy>Mr R Newman</cp:lastModifiedBy>
  <cp:revision>92</cp:revision>
  <dcterms:created xsi:type="dcterms:W3CDTF">2017-11-03T21:02:03Z</dcterms:created>
  <dcterms:modified xsi:type="dcterms:W3CDTF">2024-11-05T07:51:34Z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0x01010052D6C460F5FB2840A34D6988D253976F</vt:lpwstr>
  </property>
</Properties>
</file>