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57" r:id="rId6"/>
    <p:sldId id="258" r:id="rId7"/>
    <p:sldId id="259" r:id="rId8"/>
    <p:sldId id="261" r:id="rId9"/>
    <p:sldId id="270" r:id="rId10"/>
    <p:sldId id="272" r:id="rId11"/>
    <p:sldId id="267" r:id="rId12"/>
    <p:sldId id="268"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B Walsh" userId="a97616f6-16ca-4ecc-b591-83e04f5363d3" providerId="ADAL" clId="{F0CE7125-753A-40F1-A49C-A6A30D8BA138}"/>
    <pc:docChg chg="custSel delSld modSld">
      <pc:chgData name="Mr B Walsh" userId="a97616f6-16ca-4ecc-b591-83e04f5363d3" providerId="ADAL" clId="{F0CE7125-753A-40F1-A49C-A6A30D8BA138}" dt="2024-10-31T13:43:52.305" v="777" actId="20577"/>
      <pc:docMkLst>
        <pc:docMk/>
      </pc:docMkLst>
      <pc:sldChg chg="modSp">
        <pc:chgData name="Mr B Walsh" userId="a97616f6-16ca-4ecc-b591-83e04f5363d3" providerId="ADAL" clId="{F0CE7125-753A-40F1-A49C-A6A30D8BA138}" dt="2024-10-31T13:26:56.359" v="8" actId="20577"/>
        <pc:sldMkLst>
          <pc:docMk/>
          <pc:sldMk cId="1310509965" sldId="256"/>
        </pc:sldMkLst>
        <pc:spChg chg="mod">
          <ac:chgData name="Mr B Walsh" userId="a97616f6-16ca-4ecc-b591-83e04f5363d3" providerId="ADAL" clId="{F0CE7125-753A-40F1-A49C-A6A30D8BA138}" dt="2024-10-31T13:26:56.359" v="8" actId="20577"/>
          <ac:spMkLst>
            <pc:docMk/>
            <pc:sldMk cId="1310509965" sldId="256"/>
            <ac:spMk id="2" creationId="{00000000-0000-0000-0000-000000000000}"/>
          </ac:spMkLst>
        </pc:spChg>
      </pc:sldChg>
      <pc:sldChg chg="modSp">
        <pc:chgData name="Mr B Walsh" userId="a97616f6-16ca-4ecc-b591-83e04f5363d3" providerId="ADAL" clId="{F0CE7125-753A-40F1-A49C-A6A30D8BA138}" dt="2024-10-31T13:32:36.528" v="374" actId="1076"/>
        <pc:sldMkLst>
          <pc:docMk/>
          <pc:sldMk cId="4134731192" sldId="258"/>
        </pc:sldMkLst>
        <pc:spChg chg="mod">
          <ac:chgData name="Mr B Walsh" userId="a97616f6-16ca-4ecc-b591-83e04f5363d3" providerId="ADAL" clId="{F0CE7125-753A-40F1-A49C-A6A30D8BA138}" dt="2024-10-31T13:32:34.083" v="373" actId="1076"/>
          <ac:spMkLst>
            <pc:docMk/>
            <pc:sldMk cId="4134731192" sldId="258"/>
            <ac:spMk id="2" creationId="{00000000-0000-0000-0000-000000000000}"/>
          </ac:spMkLst>
        </pc:spChg>
        <pc:spChg chg="mod">
          <ac:chgData name="Mr B Walsh" userId="a97616f6-16ca-4ecc-b591-83e04f5363d3" providerId="ADAL" clId="{F0CE7125-753A-40F1-A49C-A6A30D8BA138}" dt="2024-10-31T13:32:36.528" v="374" actId="1076"/>
          <ac:spMkLst>
            <pc:docMk/>
            <pc:sldMk cId="4134731192" sldId="258"/>
            <ac:spMk id="3" creationId="{00000000-0000-0000-0000-000000000000}"/>
          </ac:spMkLst>
        </pc:spChg>
      </pc:sldChg>
      <pc:sldChg chg="modSp">
        <pc:chgData name="Mr B Walsh" userId="a97616f6-16ca-4ecc-b591-83e04f5363d3" providerId="ADAL" clId="{F0CE7125-753A-40F1-A49C-A6A30D8BA138}" dt="2024-10-31T13:41:21.683" v="751" actId="20577"/>
        <pc:sldMkLst>
          <pc:docMk/>
          <pc:sldMk cId="1187645429" sldId="259"/>
        </pc:sldMkLst>
        <pc:spChg chg="mod">
          <ac:chgData name="Mr B Walsh" userId="a97616f6-16ca-4ecc-b591-83e04f5363d3" providerId="ADAL" clId="{F0CE7125-753A-40F1-A49C-A6A30D8BA138}" dt="2024-10-31T13:41:21.683" v="751" actId="20577"/>
          <ac:spMkLst>
            <pc:docMk/>
            <pc:sldMk cId="1187645429" sldId="259"/>
            <ac:spMk id="3" creationId="{00000000-0000-0000-0000-000000000000}"/>
          </ac:spMkLst>
        </pc:spChg>
        <pc:picChg chg="mod">
          <ac:chgData name="Mr B Walsh" userId="a97616f6-16ca-4ecc-b591-83e04f5363d3" providerId="ADAL" clId="{F0CE7125-753A-40F1-A49C-A6A30D8BA138}" dt="2024-10-31T13:34:23.458" v="546" actId="1076"/>
          <ac:picMkLst>
            <pc:docMk/>
            <pc:sldMk cId="1187645429" sldId="259"/>
            <ac:picMk id="6" creationId="{00000000-0000-0000-0000-000000000000}"/>
          </ac:picMkLst>
        </pc:picChg>
      </pc:sldChg>
      <pc:sldChg chg="modSp">
        <pc:chgData name="Mr B Walsh" userId="a97616f6-16ca-4ecc-b591-83e04f5363d3" providerId="ADAL" clId="{F0CE7125-753A-40F1-A49C-A6A30D8BA138}" dt="2024-10-31T13:41:57.541" v="762" actId="1076"/>
        <pc:sldMkLst>
          <pc:docMk/>
          <pc:sldMk cId="1460366192" sldId="261"/>
        </pc:sldMkLst>
        <pc:graphicFrameChg chg="mod modGraphic">
          <ac:chgData name="Mr B Walsh" userId="a97616f6-16ca-4ecc-b591-83e04f5363d3" providerId="ADAL" clId="{F0CE7125-753A-40F1-A49C-A6A30D8BA138}" dt="2024-10-31T13:41:57.541" v="762" actId="1076"/>
          <ac:graphicFrameMkLst>
            <pc:docMk/>
            <pc:sldMk cId="1460366192" sldId="261"/>
            <ac:graphicFrameMk id="5" creationId="{FC088271-89E6-45CE-A116-D97C4973C497}"/>
          </ac:graphicFrameMkLst>
        </pc:graphicFrameChg>
      </pc:sldChg>
      <pc:sldChg chg="modSp">
        <pc:chgData name="Mr B Walsh" userId="a97616f6-16ca-4ecc-b591-83e04f5363d3" providerId="ADAL" clId="{F0CE7125-753A-40F1-A49C-A6A30D8BA138}" dt="2024-10-31T13:39:02.961" v="731" actId="20577"/>
        <pc:sldMkLst>
          <pc:docMk/>
          <pc:sldMk cId="3670675757" sldId="264"/>
        </pc:sldMkLst>
        <pc:graphicFrameChg chg="mod modGraphic">
          <ac:chgData name="Mr B Walsh" userId="a97616f6-16ca-4ecc-b591-83e04f5363d3" providerId="ADAL" clId="{F0CE7125-753A-40F1-A49C-A6A30D8BA138}" dt="2024-10-31T13:39:02.961" v="731" actId="20577"/>
          <ac:graphicFrameMkLst>
            <pc:docMk/>
            <pc:sldMk cId="3670675757" sldId="264"/>
            <ac:graphicFrameMk id="5" creationId="{00000000-0000-0000-0000-000000000000}"/>
          </ac:graphicFrameMkLst>
        </pc:graphicFrameChg>
      </pc:sldChg>
      <pc:sldChg chg="modSp">
        <pc:chgData name="Mr B Walsh" userId="a97616f6-16ca-4ecc-b591-83e04f5363d3" providerId="ADAL" clId="{F0CE7125-753A-40F1-A49C-A6A30D8BA138}" dt="2024-10-31T13:37:36.422" v="617" actId="1076"/>
        <pc:sldMkLst>
          <pc:docMk/>
          <pc:sldMk cId="1068431379" sldId="267"/>
        </pc:sldMkLst>
        <pc:spChg chg="mod">
          <ac:chgData name="Mr B Walsh" userId="a97616f6-16ca-4ecc-b591-83e04f5363d3" providerId="ADAL" clId="{F0CE7125-753A-40F1-A49C-A6A30D8BA138}" dt="2024-10-31T13:37:36.422" v="617" actId="1076"/>
          <ac:spMkLst>
            <pc:docMk/>
            <pc:sldMk cId="1068431379" sldId="267"/>
            <ac:spMk id="2" creationId="{00000000-0000-0000-0000-000000000000}"/>
          </ac:spMkLst>
        </pc:spChg>
        <pc:graphicFrameChg chg="mod">
          <ac:chgData name="Mr B Walsh" userId="a97616f6-16ca-4ecc-b591-83e04f5363d3" providerId="ADAL" clId="{F0CE7125-753A-40F1-A49C-A6A30D8BA138}" dt="2024-10-31T13:37:31.305" v="615" actId="1076"/>
          <ac:graphicFrameMkLst>
            <pc:docMk/>
            <pc:sldMk cId="1068431379" sldId="267"/>
            <ac:graphicFrameMk id="5" creationId="{00000000-0000-0000-0000-000000000000}"/>
          </ac:graphicFrameMkLst>
        </pc:graphicFrameChg>
      </pc:sldChg>
      <pc:sldChg chg="modSp">
        <pc:chgData name="Mr B Walsh" userId="a97616f6-16ca-4ecc-b591-83e04f5363d3" providerId="ADAL" clId="{F0CE7125-753A-40F1-A49C-A6A30D8BA138}" dt="2024-10-31T13:38:14.369" v="677" actId="20577"/>
        <pc:sldMkLst>
          <pc:docMk/>
          <pc:sldMk cId="3999217292" sldId="268"/>
        </pc:sldMkLst>
        <pc:graphicFrameChg chg="mod modGraphic">
          <ac:chgData name="Mr B Walsh" userId="a97616f6-16ca-4ecc-b591-83e04f5363d3" providerId="ADAL" clId="{F0CE7125-753A-40F1-A49C-A6A30D8BA138}" dt="2024-10-31T13:38:14.369" v="677" actId="20577"/>
          <ac:graphicFrameMkLst>
            <pc:docMk/>
            <pc:sldMk cId="3999217292" sldId="268"/>
            <ac:graphicFrameMk id="6" creationId="{00000000-0000-0000-0000-000000000000}"/>
          </ac:graphicFrameMkLst>
        </pc:graphicFrameChg>
        <pc:graphicFrameChg chg="modGraphic">
          <ac:chgData name="Mr B Walsh" userId="a97616f6-16ca-4ecc-b591-83e04f5363d3" providerId="ADAL" clId="{F0CE7125-753A-40F1-A49C-A6A30D8BA138}" dt="2024-10-31T13:37:58.613" v="627" actId="20577"/>
          <ac:graphicFrameMkLst>
            <pc:docMk/>
            <pc:sldMk cId="3999217292" sldId="268"/>
            <ac:graphicFrameMk id="7" creationId="{737D47AC-D2D2-47D9-A589-9461B9F370CA}"/>
          </ac:graphicFrameMkLst>
        </pc:graphicFrameChg>
      </pc:sldChg>
      <pc:sldChg chg="del">
        <pc:chgData name="Mr B Walsh" userId="a97616f6-16ca-4ecc-b591-83e04f5363d3" providerId="ADAL" clId="{F0CE7125-753A-40F1-A49C-A6A30D8BA138}" dt="2024-10-31T13:35:23.361" v="549" actId="2696"/>
        <pc:sldMkLst>
          <pc:docMk/>
          <pc:sldMk cId="2683637006" sldId="269"/>
        </pc:sldMkLst>
      </pc:sldChg>
      <pc:sldChg chg="modSp">
        <pc:chgData name="Mr B Walsh" userId="a97616f6-16ca-4ecc-b591-83e04f5363d3" providerId="ADAL" clId="{F0CE7125-753A-40F1-A49C-A6A30D8BA138}" dt="2024-10-31T13:42:33.811" v="774" actId="20577"/>
        <pc:sldMkLst>
          <pc:docMk/>
          <pc:sldMk cId="2781726288" sldId="270"/>
        </pc:sldMkLst>
        <pc:spChg chg="mod">
          <ac:chgData name="Mr B Walsh" userId="a97616f6-16ca-4ecc-b591-83e04f5363d3" providerId="ADAL" clId="{F0CE7125-753A-40F1-A49C-A6A30D8BA138}" dt="2024-10-31T13:35:30.330" v="550" actId="20577"/>
          <ac:spMkLst>
            <pc:docMk/>
            <pc:sldMk cId="2781726288" sldId="270"/>
            <ac:spMk id="2" creationId="{00000000-0000-0000-0000-000000000000}"/>
          </ac:spMkLst>
        </pc:spChg>
        <pc:spChg chg="mod">
          <ac:chgData name="Mr B Walsh" userId="a97616f6-16ca-4ecc-b591-83e04f5363d3" providerId="ADAL" clId="{F0CE7125-753A-40F1-A49C-A6A30D8BA138}" dt="2024-10-31T13:42:33.811" v="774" actId="20577"/>
          <ac:spMkLst>
            <pc:docMk/>
            <pc:sldMk cId="2781726288" sldId="270"/>
            <ac:spMk id="3" creationId="{00000000-0000-0000-0000-000000000000}"/>
          </ac:spMkLst>
        </pc:spChg>
      </pc:sldChg>
      <pc:sldChg chg="modSp">
        <pc:chgData name="Mr B Walsh" userId="a97616f6-16ca-4ecc-b591-83e04f5363d3" providerId="ADAL" clId="{F0CE7125-753A-40F1-A49C-A6A30D8BA138}" dt="2024-10-31T13:43:52.305" v="777" actId="20577"/>
        <pc:sldMkLst>
          <pc:docMk/>
          <pc:sldMk cId="1858352397" sldId="272"/>
        </pc:sldMkLst>
        <pc:spChg chg="mod">
          <ac:chgData name="Mr B Walsh" userId="a97616f6-16ca-4ecc-b591-83e04f5363d3" providerId="ADAL" clId="{F0CE7125-753A-40F1-A49C-A6A30D8BA138}" dt="2024-10-31T13:35:57.318" v="556" actId="6549"/>
          <ac:spMkLst>
            <pc:docMk/>
            <pc:sldMk cId="1858352397" sldId="272"/>
            <ac:spMk id="2" creationId="{00000000-0000-0000-0000-000000000000}"/>
          </ac:spMkLst>
        </pc:spChg>
        <pc:spChg chg="mod">
          <ac:chgData name="Mr B Walsh" userId="a97616f6-16ca-4ecc-b591-83e04f5363d3" providerId="ADAL" clId="{F0CE7125-753A-40F1-A49C-A6A30D8BA138}" dt="2024-10-31T13:43:52.305" v="777" actId="20577"/>
          <ac:spMkLst>
            <pc:docMk/>
            <pc:sldMk cId="1858352397" sldId="27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31E8C3-E96D-455F-842E-936C8695985D}" type="datetimeFigureOut">
              <a:rPr lang="en-GB" smtClean="0"/>
              <a:t>31/10/2024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F95EC7-B068-4C5D-AA38-5D4447017422}" type="slidenum">
              <a:rPr lang="en-GB" smtClean="0"/>
              <a:t>‹#›</a:t>
            </a:fld>
            <a:endParaRPr lang="en-GB"/>
          </a:p>
        </p:txBody>
      </p:sp>
    </p:spTree>
    <p:extLst>
      <p:ext uri="{BB962C8B-B14F-4D97-AF65-F5344CB8AC3E}">
        <p14:creationId xmlns:p14="http://schemas.microsoft.com/office/powerpoint/2010/main" val="355506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826DEAC-867A-4765-9AC5-A8FD56CE1AE0}" type="datetimeFigureOut">
              <a:rPr lang="en-GB" smtClean="0"/>
              <a:t>31/10/2024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1035162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26DEAC-867A-4765-9AC5-A8FD56CE1AE0}" type="datetimeFigureOut">
              <a:rPr lang="en-GB" smtClean="0"/>
              <a:t>31/10/2024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140813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26DEAC-867A-4765-9AC5-A8FD56CE1AE0}" type="datetimeFigureOut">
              <a:rPr lang="en-GB" smtClean="0"/>
              <a:t>31/10/2024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200875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26DEAC-867A-4765-9AC5-A8FD56CE1AE0}" type="datetimeFigureOut">
              <a:rPr lang="en-GB" smtClean="0"/>
              <a:t>31/10/2024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1090352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826DEAC-867A-4765-9AC5-A8FD56CE1AE0}" type="datetimeFigureOut">
              <a:rPr lang="en-GB" smtClean="0"/>
              <a:t>31/10/2024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4264519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826DEAC-867A-4765-9AC5-A8FD56CE1AE0}" type="datetimeFigureOut">
              <a:rPr lang="en-GB" smtClean="0"/>
              <a:t>31/10/2024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2593766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826DEAC-867A-4765-9AC5-A8FD56CE1AE0}" type="datetimeFigureOut">
              <a:rPr lang="en-GB" smtClean="0"/>
              <a:t>31/10/2024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1573875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826DEAC-867A-4765-9AC5-A8FD56CE1AE0}" type="datetimeFigureOut">
              <a:rPr lang="en-GB" smtClean="0"/>
              <a:t>31/10/2024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2691430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26DEAC-867A-4765-9AC5-A8FD56CE1AE0}" type="datetimeFigureOut">
              <a:rPr lang="en-GB" smtClean="0"/>
              <a:t>31/10/2024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47645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826DEAC-867A-4765-9AC5-A8FD56CE1AE0}" type="datetimeFigureOut">
              <a:rPr lang="en-GB" smtClean="0"/>
              <a:t>31/10/2024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2686633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826DEAC-867A-4765-9AC5-A8FD56CE1AE0}" type="datetimeFigureOut">
              <a:rPr lang="en-GB" smtClean="0"/>
              <a:t>31/10/2024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2292342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26DEAC-867A-4765-9AC5-A8FD56CE1AE0}" type="datetimeFigureOut">
              <a:rPr lang="en-GB" smtClean="0"/>
              <a:t>31/10/2024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C9426D-5986-462D-A4D6-6E8D7BC56CAD}" type="slidenum">
              <a:rPr lang="en-GB" smtClean="0"/>
              <a:t>‹#›</a:t>
            </a:fld>
            <a:endParaRPr lang="en-GB"/>
          </a:p>
        </p:txBody>
      </p:sp>
    </p:spTree>
    <p:extLst>
      <p:ext uri="{BB962C8B-B14F-4D97-AF65-F5344CB8AC3E}">
        <p14:creationId xmlns:p14="http://schemas.microsoft.com/office/powerpoint/2010/main" val="2258773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williamss@haileyburyturnford.com" TargetMode="External"/><Relationship Id="rId2" Type="http://schemas.openxmlformats.org/officeDocument/2006/relationships/hyperlink" Target="mailto:megawn@haileyburyturnford.com"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goodesm@haileyburyturnford.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bilsbyc@haileyburyturnford.com" TargetMode="External"/><Relationship Id="rId2" Type="http://schemas.openxmlformats.org/officeDocument/2006/relationships/hyperlink" Target="mailto:aydins@haileyburyturnford.com"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robinsonr@haileyburyturnford.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33575"/>
            <a:ext cx="9144000" cy="2138363"/>
          </a:xfrm>
        </p:spPr>
        <p:txBody>
          <a:bodyPr>
            <a:normAutofit fontScale="90000"/>
          </a:bodyPr>
          <a:lstStyle/>
          <a:p>
            <a:br>
              <a:rPr lang="en-GB" b="1" dirty="0"/>
            </a:br>
            <a:br>
              <a:rPr lang="en-GB" b="1" dirty="0"/>
            </a:br>
            <a:br>
              <a:rPr lang="en-GB" b="1" dirty="0"/>
            </a:br>
            <a:br>
              <a:rPr lang="en-GB" b="1" dirty="0"/>
            </a:br>
            <a:br>
              <a:rPr lang="en-GB" b="1" dirty="0"/>
            </a:br>
            <a:br>
              <a:rPr lang="en-GB" b="1" dirty="0"/>
            </a:br>
            <a:br>
              <a:rPr lang="en-GB" b="1" dirty="0"/>
            </a:br>
            <a:br>
              <a:rPr lang="en-GB" b="1" dirty="0"/>
            </a:br>
            <a:br>
              <a:rPr lang="en-GB" b="1" dirty="0"/>
            </a:br>
            <a:br>
              <a:rPr lang="en-GB" b="1" dirty="0"/>
            </a:br>
            <a:br>
              <a:rPr lang="en-GB" b="1" dirty="0"/>
            </a:br>
            <a:br>
              <a:rPr lang="en-GB" b="1" dirty="0"/>
            </a:br>
            <a:r>
              <a:rPr lang="en-GB" sz="4900" b="1" dirty="0">
                <a:latin typeface="+mn-lt"/>
              </a:rPr>
              <a:t>Student Attainment and Progress at Haileybury Turnford</a:t>
            </a:r>
            <a:br>
              <a:rPr lang="en-GB" sz="4900" b="1" dirty="0">
                <a:latin typeface="+mn-lt"/>
              </a:rPr>
            </a:br>
            <a:br>
              <a:rPr lang="en-GB" sz="4900" b="1" dirty="0">
                <a:latin typeface="+mn-lt"/>
              </a:rPr>
            </a:br>
            <a:r>
              <a:rPr lang="en-GB" sz="4900" b="1" dirty="0">
                <a:latin typeface="+mn-lt"/>
              </a:rPr>
              <a:t>KS4 (Year 10 &amp; 11) </a:t>
            </a:r>
            <a:br>
              <a:rPr lang="en-GB" sz="4900" b="1" dirty="0">
                <a:latin typeface="+mn-lt"/>
              </a:rPr>
            </a:br>
            <a:r>
              <a:rPr lang="en-GB" sz="4900" b="1" dirty="0">
                <a:latin typeface="+mn-lt"/>
              </a:rPr>
              <a:t>Progress Updates 2024/2025</a:t>
            </a:r>
            <a:br>
              <a:rPr lang="en-GB" sz="4900" b="1" dirty="0">
                <a:latin typeface="+mn-lt"/>
              </a:rPr>
            </a:br>
            <a:endParaRPr lang="en-GB" sz="4900" b="1" dirty="0">
              <a:latin typeface="+mn-lt"/>
            </a:endParaRPr>
          </a:p>
        </p:txBody>
      </p:sp>
      <p:sp>
        <p:nvSpPr>
          <p:cNvPr id="3" name="Subtitle 2"/>
          <p:cNvSpPr>
            <a:spLocks noGrp="1"/>
          </p:cNvSpPr>
          <p:nvPr>
            <p:ph type="subTitle" idx="1"/>
          </p:nvPr>
        </p:nvSpPr>
        <p:spPr>
          <a:xfrm>
            <a:off x="1524000" y="3773488"/>
            <a:ext cx="9144000" cy="1655762"/>
          </a:xfrm>
        </p:spPr>
        <p:txBody>
          <a:bodyPr>
            <a:normAutofit/>
          </a:bodyPr>
          <a:lstStyle/>
          <a:p>
            <a:r>
              <a:rPr lang="en-GB" sz="4400" b="1" dirty="0">
                <a:solidFill>
                  <a:prstClr val="black"/>
                </a:solidFill>
                <a:ea typeface="+mj-ea"/>
                <a:cs typeface="+mj-cs"/>
              </a:rPr>
              <a:t>Reporting to Parents and Carers</a:t>
            </a:r>
            <a:br>
              <a:rPr lang="en-GB" sz="4400" b="1" dirty="0">
                <a:solidFill>
                  <a:prstClr val="black"/>
                </a:solidFill>
                <a:latin typeface="Calibri Light" panose="020F0302020204030204"/>
                <a:ea typeface="+mj-ea"/>
                <a:cs typeface="+mj-cs"/>
              </a:rPr>
            </a:br>
            <a:endParaRPr lang="en-GB" sz="4400" b="1" dirty="0"/>
          </a:p>
        </p:txBody>
      </p:sp>
      <p:pic>
        <p:nvPicPr>
          <p:cNvPr id="5" name="Picture 4" descr="A purple sign with white text&#10;&#10;Description automatically generated">
            <a:extLst>
              <a:ext uri="{FF2B5EF4-FFF2-40B4-BE49-F238E27FC236}">
                <a16:creationId xmlns:a16="http://schemas.microsoft.com/office/drawing/2014/main" id="{99BCE8D0-E917-D500-F5E1-5827D2A048D2}"/>
              </a:ext>
            </a:extLst>
          </p:cNvPr>
          <p:cNvPicPr>
            <a:picLocks noChangeAspect="1"/>
          </p:cNvPicPr>
          <p:nvPr/>
        </p:nvPicPr>
        <p:blipFill>
          <a:blip r:embed="rId2"/>
          <a:stretch>
            <a:fillRect/>
          </a:stretch>
        </p:blipFill>
        <p:spPr>
          <a:xfrm>
            <a:off x="-28575" y="5428361"/>
            <a:ext cx="12192000" cy="1430528"/>
          </a:xfrm>
          <a:prstGeom prst="rect">
            <a:avLst/>
          </a:prstGeom>
        </p:spPr>
      </p:pic>
    </p:spTree>
    <p:extLst>
      <p:ext uri="{BB962C8B-B14F-4D97-AF65-F5344CB8AC3E}">
        <p14:creationId xmlns:p14="http://schemas.microsoft.com/office/powerpoint/2010/main" val="1310509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3125" y="127000"/>
            <a:ext cx="10515600" cy="1325563"/>
          </a:xfrm>
        </p:spPr>
        <p:txBody>
          <a:bodyPr/>
          <a:lstStyle/>
          <a:p>
            <a:pPr algn="ctr"/>
            <a:r>
              <a:rPr lang="en-GB" b="1" dirty="0">
                <a:latin typeface="+mn-lt"/>
              </a:rPr>
              <a:t>Senior staff contacts</a:t>
            </a:r>
          </a:p>
        </p:txBody>
      </p:sp>
      <p:sp>
        <p:nvSpPr>
          <p:cNvPr id="3" name="Content Placeholder 2"/>
          <p:cNvSpPr>
            <a:spLocks noGrp="1"/>
          </p:cNvSpPr>
          <p:nvPr>
            <p:ph idx="1"/>
          </p:nvPr>
        </p:nvSpPr>
        <p:spPr>
          <a:xfrm>
            <a:off x="663068" y="1314348"/>
            <a:ext cx="10515600" cy="4351338"/>
          </a:xfrm>
        </p:spPr>
        <p:txBody>
          <a:bodyPr/>
          <a:lstStyle/>
          <a:p>
            <a:r>
              <a:rPr lang="en-GB" dirty="0"/>
              <a:t>Alternatively, contact the following staff with further queries</a:t>
            </a:r>
          </a:p>
          <a:p>
            <a:pPr marL="0" indent="0">
              <a:buNone/>
            </a:pPr>
            <a:endParaRPr lang="en-GB" dirty="0"/>
          </a:p>
          <a:p>
            <a:pPr marL="0" indent="0">
              <a:buNone/>
            </a:pP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300892082"/>
              </p:ext>
            </p:extLst>
          </p:nvPr>
        </p:nvGraphicFramePr>
        <p:xfrm>
          <a:off x="732156" y="1930375"/>
          <a:ext cx="10491724" cy="1828800"/>
        </p:xfrm>
        <a:graphic>
          <a:graphicData uri="http://schemas.openxmlformats.org/drawingml/2006/table">
            <a:tbl>
              <a:tblPr firstRow="1" bandRow="1">
                <a:tableStyleId>{5C22544A-7EE6-4342-B048-85BDC9FD1C3A}</a:tableStyleId>
              </a:tblPr>
              <a:tblGrid>
                <a:gridCol w="2871851">
                  <a:extLst>
                    <a:ext uri="{9D8B030D-6E8A-4147-A177-3AD203B41FA5}">
                      <a16:colId xmlns:a16="http://schemas.microsoft.com/office/drawing/2014/main" val="2442501736"/>
                    </a:ext>
                  </a:extLst>
                </a:gridCol>
                <a:gridCol w="7619873">
                  <a:extLst>
                    <a:ext uri="{9D8B030D-6E8A-4147-A177-3AD203B41FA5}">
                      <a16:colId xmlns:a16="http://schemas.microsoft.com/office/drawing/2014/main" val="3177336875"/>
                    </a:ext>
                  </a:extLst>
                </a:gridCol>
              </a:tblGrid>
              <a:tr h="347909">
                <a:tc>
                  <a:txBody>
                    <a:bodyPr/>
                    <a:lstStyle/>
                    <a:p>
                      <a:r>
                        <a:rPr lang="en-GB" sz="2400" dirty="0"/>
                        <a:t>Year Groups</a:t>
                      </a:r>
                    </a:p>
                  </a:txBody>
                  <a:tcPr/>
                </a:tc>
                <a:tc>
                  <a:txBody>
                    <a:bodyPr/>
                    <a:lstStyle/>
                    <a:p>
                      <a:r>
                        <a:rPr lang="en-GB" sz="2400" dirty="0"/>
                        <a:t>Senior staff</a:t>
                      </a:r>
                      <a:r>
                        <a:rPr lang="en-GB" sz="2400" baseline="0" dirty="0"/>
                        <a:t> contact</a:t>
                      </a:r>
                      <a:endParaRPr lang="en-GB" sz="2400" dirty="0"/>
                    </a:p>
                  </a:txBody>
                  <a:tcPr/>
                </a:tc>
                <a:extLst>
                  <a:ext uri="{0D108BD9-81ED-4DB2-BD59-A6C34878D82A}">
                    <a16:rowId xmlns:a16="http://schemas.microsoft.com/office/drawing/2014/main" val="239957833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Year 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Mr N Megaw – </a:t>
                      </a:r>
                      <a:r>
                        <a:rPr lang="en-GB" sz="2400" dirty="0">
                          <a:hlinkClick r:id="rId2"/>
                        </a:rPr>
                        <a:t>megawn@haileyburyturnford.com</a:t>
                      </a:r>
                      <a:r>
                        <a:rPr lang="en-GB" sz="2400" dirty="0"/>
                        <a:t> </a:t>
                      </a:r>
                    </a:p>
                  </a:txBody>
                  <a:tcPr/>
                </a:tc>
                <a:extLst>
                  <a:ext uri="{0D108BD9-81ED-4DB2-BD59-A6C34878D82A}">
                    <a16:rowId xmlns:a16="http://schemas.microsoft.com/office/drawing/2014/main" val="4092432111"/>
                  </a:ext>
                </a:extLst>
              </a:tr>
              <a:tr h="386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Year 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Mr S Williams – </a:t>
                      </a:r>
                      <a:r>
                        <a:rPr lang="en-GB" sz="2400" dirty="0">
                          <a:hlinkClick r:id="rId3"/>
                        </a:rPr>
                        <a:t>williamss@haileyburyturnford.com</a:t>
                      </a:r>
                      <a:r>
                        <a:rPr lang="en-GB" sz="2400" dirty="0"/>
                        <a:t> </a:t>
                      </a:r>
                    </a:p>
                  </a:txBody>
                  <a:tcPr/>
                </a:tc>
                <a:extLst>
                  <a:ext uri="{0D108BD9-81ED-4DB2-BD59-A6C34878D82A}">
                    <a16:rowId xmlns:a16="http://schemas.microsoft.com/office/drawing/2014/main" val="300204645"/>
                  </a:ext>
                </a:extLst>
              </a:tr>
              <a:tr h="347909">
                <a:tc>
                  <a:txBody>
                    <a:bodyPr/>
                    <a:lstStyle/>
                    <a:p>
                      <a:r>
                        <a:rPr lang="en-GB" sz="2400" dirty="0"/>
                        <a:t>Senior Vice Principal </a:t>
                      </a:r>
                    </a:p>
                  </a:txBody>
                  <a:tcPr/>
                </a:tc>
                <a:tc>
                  <a:txBody>
                    <a:bodyPr/>
                    <a:lstStyle/>
                    <a:p>
                      <a:r>
                        <a:rPr lang="en-GB" sz="2400" dirty="0"/>
                        <a:t>Mrs M Goodes – </a:t>
                      </a:r>
                      <a:r>
                        <a:rPr lang="en-GB" sz="2400" dirty="0">
                          <a:hlinkClick r:id="rId4"/>
                        </a:rPr>
                        <a:t>goodesm@haileyburyturnford.com</a:t>
                      </a:r>
                      <a:r>
                        <a:rPr lang="en-GB" sz="2400" dirty="0"/>
                        <a:t> </a:t>
                      </a:r>
                    </a:p>
                  </a:txBody>
                  <a:tcPr/>
                </a:tc>
                <a:extLst>
                  <a:ext uri="{0D108BD9-81ED-4DB2-BD59-A6C34878D82A}">
                    <a16:rowId xmlns:a16="http://schemas.microsoft.com/office/drawing/2014/main" val="2813907488"/>
                  </a:ext>
                </a:extLst>
              </a:tr>
            </a:tbl>
          </a:graphicData>
        </a:graphic>
      </p:graphicFrame>
      <p:pic>
        <p:nvPicPr>
          <p:cNvPr id="4" name="Picture 3" descr="A purple sign with white text&#10;&#10;Description automatically generated">
            <a:extLst>
              <a:ext uri="{FF2B5EF4-FFF2-40B4-BE49-F238E27FC236}">
                <a16:creationId xmlns:a16="http://schemas.microsoft.com/office/drawing/2014/main" id="{BF2DB367-8784-A33D-40EA-6825AA9C2025}"/>
              </a:ext>
            </a:extLst>
          </p:cNvPr>
          <p:cNvPicPr>
            <a:picLocks noChangeAspect="1"/>
          </p:cNvPicPr>
          <p:nvPr/>
        </p:nvPicPr>
        <p:blipFill>
          <a:blip r:embed="rId5"/>
          <a:stretch>
            <a:fillRect/>
          </a:stretch>
        </p:blipFill>
        <p:spPr>
          <a:xfrm>
            <a:off x="0" y="5428361"/>
            <a:ext cx="12192000" cy="1430528"/>
          </a:xfrm>
          <a:prstGeom prst="rect">
            <a:avLst/>
          </a:prstGeom>
        </p:spPr>
      </p:pic>
    </p:spTree>
    <p:extLst>
      <p:ext uri="{BB962C8B-B14F-4D97-AF65-F5344CB8AC3E}">
        <p14:creationId xmlns:p14="http://schemas.microsoft.com/office/powerpoint/2010/main" val="3670675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mn-lt"/>
              </a:rPr>
              <a:t>GCSE grading</a:t>
            </a:r>
          </a:p>
        </p:txBody>
      </p:sp>
      <p:sp>
        <p:nvSpPr>
          <p:cNvPr id="3" name="Content Placeholder 2"/>
          <p:cNvSpPr>
            <a:spLocks noGrp="1"/>
          </p:cNvSpPr>
          <p:nvPr>
            <p:ph idx="1"/>
          </p:nvPr>
        </p:nvSpPr>
        <p:spPr/>
        <p:txBody>
          <a:bodyPr/>
          <a:lstStyle/>
          <a:p>
            <a:pPr lvl="0" fontAlgn="base"/>
            <a:r>
              <a:rPr lang="en-GB" dirty="0"/>
              <a:t>GCSEs have replaced the old A*- U with numbered grades from 9-1 in all subjects</a:t>
            </a:r>
          </a:p>
          <a:p>
            <a:pPr lvl="0" fontAlgn="base"/>
            <a:r>
              <a:rPr lang="en-GB" dirty="0"/>
              <a:t>Grade 9 is the highest possible grade which can be achieved</a:t>
            </a:r>
          </a:p>
          <a:p>
            <a:pPr fontAlgn="base"/>
            <a:r>
              <a:rPr lang="en-GB" dirty="0"/>
              <a:t>Vocational Technical Qualifications (VTQs) have a different grading system (guidance on VTQs is provided later in this document)</a:t>
            </a:r>
          </a:p>
          <a:p>
            <a:pPr lvl="0" fontAlgn="base"/>
            <a:endParaRPr lang="en-GB" dirty="0"/>
          </a:p>
          <a:p>
            <a:endParaRPr lang="en-GB" dirty="0"/>
          </a:p>
        </p:txBody>
      </p:sp>
      <p:pic>
        <p:nvPicPr>
          <p:cNvPr id="5" name="Picture 4" descr="A purple sign with white text&#10;&#10;Description automatically generated">
            <a:extLst>
              <a:ext uri="{FF2B5EF4-FFF2-40B4-BE49-F238E27FC236}">
                <a16:creationId xmlns:a16="http://schemas.microsoft.com/office/drawing/2014/main" id="{4EFB7B40-1295-F279-8B2E-FE56C144B543}"/>
              </a:ext>
            </a:extLst>
          </p:cNvPr>
          <p:cNvPicPr>
            <a:picLocks noChangeAspect="1"/>
          </p:cNvPicPr>
          <p:nvPr/>
        </p:nvPicPr>
        <p:blipFill>
          <a:blip r:embed="rId2"/>
          <a:stretch>
            <a:fillRect/>
          </a:stretch>
        </p:blipFill>
        <p:spPr>
          <a:xfrm>
            <a:off x="0" y="5428361"/>
            <a:ext cx="12192000" cy="1430528"/>
          </a:xfrm>
          <a:prstGeom prst="rect">
            <a:avLst/>
          </a:prstGeom>
        </p:spPr>
      </p:pic>
    </p:spTree>
    <p:extLst>
      <p:ext uri="{BB962C8B-B14F-4D97-AF65-F5344CB8AC3E}">
        <p14:creationId xmlns:p14="http://schemas.microsoft.com/office/powerpoint/2010/main" val="1995166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8293"/>
            <a:ext cx="10515600" cy="1325563"/>
          </a:xfrm>
        </p:spPr>
        <p:txBody>
          <a:bodyPr/>
          <a:lstStyle/>
          <a:p>
            <a:r>
              <a:rPr lang="en-GB" b="1" dirty="0">
                <a:latin typeface="+mn-lt"/>
              </a:rPr>
              <a:t>Explaining GCSE 9-1 grades</a:t>
            </a:r>
          </a:p>
        </p:txBody>
      </p:sp>
      <p:sp>
        <p:nvSpPr>
          <p:cNvPr id="3" name="Content Placeholder 2"/>
          <p:cNvSpPr>
            <a:spLocks noGrp="1"/>
          </p:cNvSpPr>
          <p:nvPr>
            <p:ph idx="1"/>
          </p:nvPr>
        </p:nvSpPr>
        <p:spPr>
          <a:xfrm>
            <a:off x="591378" y="1077023"/>
            <a:ext cx="11009243" cy="4351338"/>
          </a:xfrm>
        </p:spPr>
        <p:txBody>
          <a:bodyPr>
            <a:normAutofit lnSpcReduction="10000"/>
          </a:bodyPr>
          <a:lstStyle/>
          <a:p>
            <a:pPr marL="0" indent="0">
              <a:buNone/>
            </a:pPr>
            <a:r>
              <a:rPr lang="en-GB" dirty="0"/>
              <a:t>The following information should give you an indication of the grade distribution and equivalence to the historical grading used: </a:t>
            </a:r>
          </a:p>
          <a:p>
            <a:pPr lvl="0" fontAlgn="base"/>
            <a:r>
              <a:rPr lang="en-GB" b="1" dirty="0"/>
              <a:t>Grade 9 </a:t>
            </a:r>
            <a:r>
              <a:rPr lang="en-GB" dirty="0"/>
              <a:t>is higher than the previous grade A* and it will only be awarded to the top 2% of students across the country </a:t>
            </a:r>
          </a:p>
          <a:p>
            <a:pPr lvl="0" fontAlgn="base"/>
            <a:r>
              <a:rPr lang="en-GB" b="1" dirty="0"/>
              <a:t>Grade 8 </a:t>
            </a:r>
            <a:r>
              <a:rPr lang="en-GB" dirty="0"/>
              <a:t>is the equivalent of the previous A*/A boundary</a:t>
            </a:r>
          </a:p>
          <a:p>
            <a:pPr lvl="0" fontAlgn="base"/>
            <a:r>
              <a:rPr lang="en-GB" b="1" dirty="0"/>
              <a:t>Grade 7 </a:t>
            </a:r>
            <a:r>
              <a:rPr lang="en-GB" dirty="0"/>
              <a:t>is the bottom of the previous grade A</a:t>
            </a:r>
          </a:p>
          <a:p>
            <a:pPr lvl="0" fontAlgn="base"/>
            <a:r>
              <a:rPr lang="en-GB" b="1" dirty="0"/>
              <a:t>Grade 6 </a:t>
            </a:r>
            <a:r>
              <a:rPr lang="en-GB" dirty="0"/>
              <a:t>is the top two-thirds of the previous grade B</a:t>
            </a:r>
          </a:p>
          <a:p>
            <a:pPr fontAlgn="base"/>
            <a:r>
              <a:rPr lang="en-GB" b="1" dirty="0"/>
              <a:t>Grade 5 </a:t>
            </a:r>
            <a:r>
              <a:rPr lang="en-GB" dirty="0"/>
              <a:t>is the equivalent of the top third of a previous grade C and the bottom third of a grade B; this is the new benchmark by which schools are assessed (a “Strong Pass”)</a:t>
            </a:r>
          </a:p>
          <a:p>
            <a:pPr lvl="0" fontAlgn="base"/>
            <a:endParaRPr lang="en-GB" dirty="0"/>
          </a:p>
          <a:p>
            <a:endParaRPr lang="en-GB" dirty="0"/>
          </a:p>
        </p:txBody>
      </p:sp>
      <p:pic>
        <p:nvPicPr>
          <p:cNvPr id="5" name="Picture 4" descr="A purple sign with white text&#10;&#10;Description automatically generated">
            <a:extLst>
              <a:ext uri="{FF2B5EF4-FFF2-40B4-BE49-F238E27FC236}">
                <a16:creationId xmlns:a16="http://schemas.microsoft.com/office/drawing/2014/main" id="{F4E1B74C-8256-AADC-9C5C-0838BED4F1F0}"/>
              </a:ext>
            </a:extLst>
          </p:cNvPr>
          <p:cNvPicPr>
            <a:picLocks noChangeAspect="1"/>
          </p:cNvPicPr>
          <p:nvPr/>
        </p:nvPicPr>
        <p:blipFill>
          <a:blip r:embed="rId2"/>
          <a:stretch>
            <a:fillRect/>
          </a:stretch>
        </p:blipFill>
        <p:spPr>
          <a:xfrm>
            <a:off x="0" y="5428361"/>
            <a:ext cx="12192000" cy="1430528"/>
          </a:xfrm>
          <a:prstGeom prst="rect">
            <a:avLst/>
          </a:prstGeom>
        </p:spPr>
      </p:pic>
    </p:spTree>
    <p:extLst>
      <p:ext uri="{BB962C8B-B14F-4D97-AF65-F5344CB8AC3E}">
        <p14:creationId xmlns:p14="http://schemas.microsoft.com/office/powerpoint/2010/main" val="4134731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800"/>
            <a:ext cx="10515600" cy="1325563"/>
          </a:xfrm>
        </p:spPr>
        <p:txBody>
          <a:bodyPr/>
          <a:lstStyle/>
          <a:p>
            <a:r>
              <a:rPr lang="en-GB" b="1" dirty="0">
                <a:solidFill>
                  <a:prstClr val="black"/>
                </a:solidFill>
                <a:latin typeface="Calibri" panose="020F0502020204030204"/>
              </a:rPr>
              <a:t>Explaining GCSE 9-1 grades continued</a:t>
            </a:r>
            <a:endParaRPr lang="en-GB" dirty="0"/>
          </a:p>
        </p:txBody>
      </p:sp>
      <p:sp>
        <p:nvSpPr>
          <p:cNvPr id="3" name="Content Placeholder 2"/>
          <p:cNvSpPr>
            <a:spLocks noGrp="1"/>
          </p:cNvSpPr>
          <p:nvPr>
            <p:ph idx="1"/>
          </p:nvPr>
        </p:nvSpPr>
        <p:spPr>
          <a:xfrm>
            <a:off x="410816" y="1226693"/>
            <a:ext cx="11237845" cy="4351338"/>
          </a:xfrm>
        </p:spPr>
        <p:txBody>
          <a:bodyPr/>
          <a:lstStyle/>
          <a:p>
            <a:pPr lvl="0" fontAlgn="base"/>
            <a:r>
              <a:rPr lang="en-GB" b="1" dirty="0"/>
              <a:t>Grade 4 </a:t>
            </a:r>
            <a:r>
              <a:rPr lang="en-GB" dirty="0"/>
              <a:t>is the equivalent of the bottom of a previous grade C and is considered a “Standard Pass”. If a student achieves lower than a grade 4 they will be required to retake the exam again in the Sixth Form, at College or as part of their apprenticeship. Most Sixth Forms will require a grade 5 or higher to access courses at Level 3.</a:t>
            </a:r>
          </a:p>
          <a:p>
            <a:pPr lvl="0" fontAlgn="base"/>
            <a:r>
              <a:rPr lang="en-GB" dirty="0"/>
              <a:t>All grades 1-9 are considered to be passing grades. A “U” grade indicates that a student has failed to meet the standard required for a grade 1 and the result is ungraded</a:t>
            </a:r>
          </a:p>
          <a:p>
            <a:pPr marL="0" lvl="0" indent="0" fontAlgn="base">
              <a:buNone/>
            </a:pPr>
            <a:endParaRPr lang="en-GB" dirty="0"/>
          </a:p>
          <a:p>
            <a:endParaRPr lang="en-GB" dirty="0"/>
          </a:p>
          <a:p>
            <a:endParaRPr lang="en-GB" dirty="0"/>
          </a:p>
          <a:p>
            <a:endParaRPr lang="en-GB" dirty="0"/>
          </a:p>
          <a:p>
            <a:endParaRPr lang="en-GB" dirty="0"/>
          </a:p>
        </p:txBody>
      </p:sp>
      <p:pic>
        <p:nvPicPr>
          <p:cNvPr id="6" name="Picture 5"/>
          <p:cNvPicPr>
            <a:picLocks noChangeAspect="1"/>
          </p:cNvPicPr>
          <p:nvPr/>
        </p:nvPicPr>
        <p:blipFill>
          <a:blip r:embed="rId2"/>
          <a:stretch>
            <a:fillRect/>
          </a:stretch>
        </p:blipFill>
        <p:spPr>
          <a:xfrm>
            <a:off x="1122531" y="4497803"/>
            <a:ext cx="9814413" cy="1072922"/>
          </a:xfrm>
          <a:prstGeom prst="rect">
            <a:avLst/>
          </a:prstGeom>
        </p:spPr>
      </p:pic>
      <p:pic>
        <p:nvPicPr>
          <p:cNvPr id="5" name="Picture 4" descr="A purple sign with white text&#10;&#10;Description automatically generated">
            <a:extLst>
              <a:ext uri="{FF2B5EF4-FFF2-40B4-BE49-F238E27FC236}">
                <a16:creationId xmlns:a16="http://schemas.microsoft.com/office/drawing/2014/main" id="{B58CEBAF-1109-CB2B-575D-3A3D4623478C}"/>
              </a:ext>
            </a:extLst>
          </p:cNvPr>
          <p:cNvPicPr>
            <a:picLocks noChangeAspect="1"/>
          </p:cNvPicPr>
          <p:nvPr/>
        </p:nvPicPr>
        <p:blipFill>
          <a:blip r:embed="rId3"/>
          <a:stretch>
            <a:fillRect/>
          </a:stretch>
        </p:blipFill>
        <p:spPr>
          <a:xfrm>
            <a:off x="0" y="5428361"/>
            <a:ext cx="12192000" cy="1430528"/>
          </a:xfrm>
          <a:prstGeom prst="rect">
            <a:avLst/>
          </a:prstGeom>
        </p:spPr>
      </p:pic>
    </p:spTree>
    <p:extLst>
      <p:ext uri="{BB962C8B-B14F-4D97-AF65-F5344CB8AC3E}">
        <p14:creationId xmlns:p14="http://schemas.microsoft.com/office/powerpoint/2010/main" val="1187645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9850"/>
            <a:ext cx="10515600" cy="1325563"/>
          </a:xfrm>
        </p:spPr>
        <p:txBody>
          <a:bodyPr/>
          <a:lstStyle/>
          <a:p>
            <a:r>
              <a:rPr lang="en-GB" b="1" dirty="0">
                <a:solidFill>
                  <a:prstClr val="black"/>
                </a:solidFill>
                <a:latin typeface="Calibri" panose="020F0502020204030204"/>
              </a:rPr>
              <a:t>Explaining VTQ grades</a:t>
            </a:r>
            <a:endParaRPr lang="en-GB" dirty="0"/>
          </a:p>
        </p:txBody>
      </p:sp>
      <p:sp>
        <p:nvSpPr>
          <p:cNvPr id="3" name="Content Placeholder 2"/>
          <p:cNvSpPr>
            <a:spLocks noGrp="1"/>
          </p:cNvSpPr>
          <p:nvPr>
            <p:ph idx="1"/>
          </p:nvPr>
        </p:nvSpPr>
        <p:spPr>
          <a:xfrm>
            <a:off x="866246" y="1252538"/>
            <a:ext cx="5791729" cy="4351338"/>
          </a:xfrm>
        </p:spPr>
        <p:txBody>
          <a:bodyPr/>
          <a:lstStyle/>
          <a:p>
            <a:pPr lvl="0" fontAlgn="base"/>
            <a:r>
              <a:rPr lang="en-GB" dirty="0"/>
              <a:t>Vocational Technical Qualifications use a different scale for awarding grades and are modular in nature. Students will sit 3 or more modules across KS4 and the overall grade received will be the aggregate of those individual module results.</a:t>
            </a:r>
          </a:p>
          <a:p>
            <a:pPr lvl="0" fontAlgn="base"/>
            <a:r>
              <a:rPr lang="en-GB" dirty="0"/>
              <a:t>VTQ grades and their equivalent to GCSE grades are shown opposite.</a:t>
            </a:r>
          </a:p>
        </p:txBody>
      </p:sp>
      <p:pic>
        <p:nvPicPr>
          <p:cNvPr id="7" name="Picture 6" descr="A purple sign with white text&#10;&#10;Description automatically generated">
            <a:extLst>
              <a:ext uri="{FF2B5EF4-FFF2-40B4-BE49-F238E27FC236}">
                <a16:creationId xmlns:a16="http://schemas.microsoft.com/office/drawing/2014/main" id="{27161B60-382B-16A0-E004-6784BA80F784}"/>
              </a:ext>
            </a:extLst>
          </p:cNvPr>
          <p:cNvPicPr>
            <a:picLocks noChangeAspect="1"/>
          </p:cNvPicPr>
          <p:nvPr/>
        </p:nvPicPr>
        <p:blipFill>
          <a:blip r:embed="rId2"/>
          <a:stretch>
            <a:fillRect/>
          </a:stretch>
        </p:blipFill>
        <p:spPr>
          <a:xfrm>
            <a:off x="0" y="5428361"/>
            <a:ext cx="12192000" cy="1430528"/>
          </a:xfrm>
          <a:prstGeom prst="rect">
            <a:avLst/>
          </a:prstGeom>
        </p:spPr>
      </p:pic>
      <p:graphicFrame>
        <p:nvGraphicFramePr>
          <p:cNvPr id="5" name="Table 4">
            <a:extLst>
              <a:ext uri="{FF2B5EF4-FFF2-40B4-BE49-F238E27FC236}">
                <a16:creationId xmlns:a16="http://schemas.microsoft.com/office/drawing/2014/main" id="{FC088271-89E6-45CE-A116-D97C4973C497}"/>
              </a:ext>
            </a:extLst>
          </p:cNvPr>
          <p:cNvGraphicFramePr>
            <a:graphicFrameLocks noGrp="1"/>
          </p:cNvGraphicFramePr>
          <p:nvPr>
            <p:extLst>
              <p:ext uri="{D42A27DB-BD31-4B8C-83A1-F6EECF244321}">
                <p14:modId xmlns:p14="http://schemas.microsoft.com/office/powerpoint/2010/main" val="4103874425"/>
              </p:ext>
            </p:extLst>
          </p:nvPr>
        </p:nvGraphicFramePr>
        <p:xfrm>
          <a:off x="6713683" y="371475"/>
          <a:ext cx="4938086" cy="4846320"/>
        </p:xfrm>
        <a:graphic>
          <a:graphicData uri="http://schemas.openxmlformats.org/drawingml/2006/table">
            <a:tbl>
              <a:tblPr firstRow="1" bandRow="1">
                <a:tableStyleId>{5C22544A-7EE6-4342-B048-85BDC9FD1C3A}</a:tableStyleId>
              </a:tblPr>
              <a:tblGrid>
                <a:gridCol w="2469043">
                  <a:extLst>
                    <a:ext uri="{9D8B030D-6E8A-4147-A177-3AD203B41FA5}">
                      <a16:colId xmlns:a16="http://schemas.microsoft.com/office/drawing/2014/main" val="4201448009"/>
                    </a:ext>
                  </a:extLst>
                </a:gridCol>
                <a:gridCol w="2469043">
                  <a:extLst>
                    <a:ext uri="{9D8B030D-6E8A-4147-A177-3AD203B41FA5}">
                      <a16:colId xmlns:a16="http://schemas.microsoft.com/office/drawing/2014/main" val="3845700158"/>
                    </a:ext>
                  </a:extLst>
                </a:gridCol>
              </a:tblGrid>
              <a:tr h="338215">
                <a:tc>
                  <a:txBody>
                    <a:bodyPr/>
                    <a:lstStyle/>
                    <a:p>
                      <a:pPr algn="ctr"/>
                      <a:r>
                        <a:rPr lang="en-GB" dirty="0"/>
                        <a:t>VTQ grade</a:t>
                      </a:r>
                      <a:endParaRPr lang="en-US" dirty="0"/>
                    </a:p>
                  </a:txBody>
                  <a:tcPr/>
                </a:tc>
                <a:tc>
                  <a:txBody>
                    <a:bodyPr/>
                    <a:lstStyle/>
                    <a:p>
                      <a:pPr algn="ctr"/>
                      <a:r>
                        <a:rPr lang="en-GB" dirty="0"/>
                        <a:t>GCSE grade</a:t>
                      </a:r>
                      <a:endParaRPr lang="en-US" dirty="0"/>
                    </a:p>
                  </a:txBody>
                  <a:tcPr/>
                </a:tc>
                <a:extLst>
                  <a:ext uri="{0D108BD9-81ED-4DB2-BD59-A6C34878D82A}">
                    <a16:rowId xmlns:a16="http://schemas.microsoft.com/office/drawing/2014/main" val="501829470"/>
                  </a:ext>
                </a:extLst>
              </a:tr>
              <a:tr h="338215">
                <a:tc>
                  <a:txBody>
                    <a:bodyPr/>
                    <a:lstStyle/>
                    <a:p>
                      <a:pPr algn="ctr"/>
                      <a:r>
                        <a:rPr lang="en-GB" dirty="0"/>
                        <a:t>P1 </a:t>
                      </a:r>
                    </a:p>
                    <a:p>
                      <a:pPr algn="ctr"/>
                      <a:r>
                        <a:rPr lang="en-GB" dirty="0"/>
                        <a:t>(Pass Level 1)</a:t>
                      </a:r>
                      <a:endParaRPr lang="en-US" dirty="0"/>
                    </a:p>
                  </a:txBody>
                  <a:tcPr/>
                </a:tc>
                <a:tc>
                  <a:txBody>
                    <a:bodyPr/>
                    <a:lstStyle/>
                    <a:p>
                      <a:pPr algn="ctr"/>
                      <a:r>
                        <a:rPr lang="en-GB" dirty="0"/>
                        <a:t>1</a:t>
                      </a:r>
                      <a:endParaRPr lang="en-US" dirty="0"/>
                    </a:p>
                  </a:txBody>
                  <a:tcPr/>
                </a:tc>
                <a:extLst>
                  <a:ext uri="{0D108BD9-81ED-4DB2-BD59-A6C34878D82A}">
                    <a16:rowId xmlns:a16="http://schemas.microsoft.com/office/drawing/2014/main" val="1146208256"/>
                  </a:ext>
                </a:extLst>
              </a:tr>
              <a:tr h="338215">
                <a:tc>
                  <a:txBody>
                    <a:bodyPr/>
                    <a:lstStyle/>
                    <a:p>
                      <a:pPr algn="ctr"/>
                      <a:r>
                        <a:rPr lang="en-GB" dirty="0"/>
                        <a:t>M1</a:t>
                      </a:r>
                    </a:p>
                    <a:p>
                      <a:pPr algn="ctr"/>
                      <a:r>
                        <a:rPr lang="en-GB" dirty="0"/>
                        <a:t>(Merit Level 1)</a:t>
                      </a:r>
                      <a:endParaRPr lang="en-US" dirty="0"/>
                    </a:p>
                  </a:txBody>
                  <a:tcPr/>
                </a:tc>
                <a:tc>
                  <a:txBody>
                    <a:bodyPr/>
                    <a:lstStyle/>
                    <a:p>
                      <a:pPr algn="ctr"/>
                      <a:r>
                        <a:rPr lang="en-GB" dirty="0"/>
                        <a:t>2</a:t>
                      </a:r>
                      <a:endParaRPr lang="en-US" dirty="0"/>
                    </a:p>
                  </a:txBody>
                  <a:tcPr/>
                </a:tc>
                <a:extLst>
                  <a:ext uri="{0D108BD9-81ED-4DB2-BD59-A6C34878D82A}">
                    <a16:rowId xmlns:a16="http://schemas.microsoft.com/office/drawing/2014/main" val="3583614393"/>
                  </a:ext>
                </a:extLst>
              </a:tr>
              <a:tr h="338215">
                <a:tc>
                  <a:txBody>
                    <a:bodyPr/>
                    <a:lstStyle/>
                    <a:p>
                      <a:pPr algn="ctr"/>
                      <a:r>
                        <a:rPr lang="en-GB" dirty="0"/>
                        <a:t>D1</a:t>
                      </a:r>
                    </a:p>
                    <a:p>
                      <a:pPr algn="ctr"/>
                      <a:r>
                        <a:rPr lang="en-GB" dirty="0"/>
                        <a:t>(Distinction Level 1)</a:t>
                      </a:r>
                      <a:endParaRPr lang="en-US" dirty="0"/>
                    </a:p>
                  </a:txBody>
                  <a:tcPr/>
                </a:tc>
                <a:tc>
                  <a:txBody>
                    <a:bodyPr/>
                    <a:lstStyle/>
                    <a:p>
                      <a:pPr algn="ctr"/>
                      <a:r>
                        <a:rPr lang="en-GB" dirty="0"/>
                        <a:t>3</a:t>
                      </a:r>
                      <a:endParaRPr lang="en-US" dirty="0"/>
                    </a:p>
                  </a:txBody>
                  <a:tcPr/>
                </a:tc>
                <a:extLst>
                  <a:ext uri="{0D108BD9-81ED-4DB2-BD59-A6C34878D82A}">
                    <a16:rowId xmlns:a16="http://schemas.microsoft.com/office/drawing/2014/main" val="3879734247"/>
                  </a:ext>
                </a:extLst>
              </a:tr>
              <a:tr h="338215">
                <a:tc>
                  <a:txBody>
                    <a:bodyPr/>
                    <a:lstStyle/>
                    <a:p>
                      <a:pPr algn="ctr"/>
                      <a:r>
                        <a:rPr lang="en-GB" dirty="0"/>
                        <a:t>P2</a:t>
                      </a:r>
                    </a:p>
                    <a:p>
                      <a:pPr algn="ctr"/>
                      <a:r>
                        <a:rPr lang="en-GB" dirty="0"/>
                        <a:t>(Pass Level 2)</a:t>
                      </a:r>
                      <a:endParaRPr lang="en-US" dirty="0"/>
                    </a:p>
                  </a:txBody>
                  <a:tcPr/>
                </a:tc>
                <a:tc>
                  <a:txBody>
                    <a:bodyPr/>
                    <a:lstStyle/>
                    <a:p>
                      <a:pPr algn="ctr"/>
                      <a:r>
                        <a:rPr lang="en-GB" dirty="0"/>
                        <a:t>4</a:t>
                      </a:r>
                      <a:endParaRPr lang="en-US" dirty="0"/>
                    </a:p>
                  </a:txBody>
                  <a:tcPr/>
                </a:tc>
                <a:extLst>
                  <a:ext uri="{0D108BD9-81ED-4DB2-BD59-A6C34878D82A}">
                    <a16:rowId xmlns:a16="http://schemas.microsoft.com/office/drawing/2014/main" val="3606983765"/>
                  </a:ext>
                </a:extLst>
              </a:tr>
              <a:tr h="338215">
                <a:tc>
                  <a:txBody>
                    <a:bodyPr/>
                    <a:lstStyle/>
                    <a:p>
                      <a:pPr algn="ctr"/>
                      <a:r>
                        <a:rPr lang="en-GB" dirty="0"/>
                        <a:t>M2</a:t>
                      </a:r>
                    </a:p>
                    <a:p>
                      <a:pPr algn="ctr"/>
                      <a:r>
                        <a:rPr lang="en-GB" dirty="0"/>
                        <a:t>(Merit Level 2)</a:t>
                      </a:r>
                      <a:endParaRPr lang="en-US" dirty="0"/>
                    </a:p>
                  </a:txBody>
                  <a:tcPr/>
                </a:tc>
                <a:tc>
                  <a:txBody>
                    <a:bodyPr/>
                    <a:lstStyle/>
                    <a:p>
                      <a:pPr algn="ctr"/>
                      <a:r>
                        <a:rPr lang="en-GB" dirty="0"/>
                        <a:t>5/6</a:t>
                      </a:r>
                      <a:endParaRPr lang="en-US" dirty="0"/>
                    </a:p>
                  </a:txBody>
                  <a:tcPr/>
                </a:tc>
                <a:extLst>
                  <a:ext uri="{0D108BD9-81ED-4DB2-BD59-A6C34878D82A}">
                    <a16:rowId xmlns:a16="http://schemas.microsoft.com/office/drawing/2014/main" val="2986333735"/>
                  </a:ext>
                </a:extLst>
              </a:tr>
              <a:tr h="338215">
                <a:tc>
                  <a:txBody>
                    <a:bodyPr/>
                    <a:lstStyle/>
                    <a:p>
                      <a:pPr algn="ctr"/>
                      <a:r>
                        <a:rPr lang="en-GB" dirty="0"/>
                        <a:t>D2</a:t>
                      </a:r>
                    </a:p>
                    <a:p>
                      <a:pPr algn="ctr"/>
                      <a:r>
                        <a:rPr lang="en-GB" dirty="0"/>
                        <a:t>(Distinction Level 2)</a:t>
                      </a:r>
                      <a:endParaRPr lang="en-US" dirty="0"/>
                    </a:p>
                  </a:txBody>
                  <a:tcPr/>
                </a:tc>
                <a:tc>
                  <a:txBody>
                    <a:bodyPr/>
                    <a:lstStyle/>
                    <a:p>
                      <a:pPr algn="ctr"/>
                      <a:r>
                        <a:rPr lang="en-GB" dirty="0"/>
                        <a:t>7</a:t>
                      </a:r>
                      <a:endParaRPr lang="en-US" dirty="0"/>
                    </a:p>
                  </a:txBody>
                  <a:tcPr/>
                </a:tc>
                <a:extLst>
                  <a:ext uri="{0D108BD9-81ED-4DB2-BD59-A6C34878D82A}">
                    <a16:rowId xmlns:a16="http://schemas.microsoft.com/office/drawing/2014/main" val="616175427"/>
                  </a:ext>
                </a:extLst>
              </a:tr>
              <a:tr h="338215">
                <a:tc>
                  <a:txBody>
                    <a:bodyPr/>
                    <a:lstStyle/>
                    <a:p>
                      <a:pPr algn="ctr"/>
                      <a:r>
                        <a:rPr lang="en-GB" dirty="0"/>
                        <a:t>D*</a:t>
                      </a:r>
                    </a:p>
                    <a:p>
                      <a:pPr algn="ctr"/>
                      <a:r>
                        <a:rPr lang="en-GB" dirty="0"/>
                        <a:t>(Distinction star Level 2)</a:t>
                      </a:r>
                      <a:endParaRPr lang="en-US" dirty="0"/>
                    </a:p>
                  </a:txBody>
                  <a:tcPr/>
                </a:tc>
                <a:tc>
                  <a:txBody>
                    <a:bodyPr/>
                    <a:lstStyle/>
                    <a:p>
                      <a:pPr algn="ctr"/>
                      <a:r>
                        <a:rPr lang="en-GB" dirty="0"/>
                        <a:t>8/9</a:t>
                      </a:r>
                      <a:endParaRPr lang="en-US" dirty="0"/>
                    </a:p>
                  </a:txBody>
                  <a:tcPr/>
                </a:tc>
                <a:extLst>
                  <a:ext uri="{0D108BD9-81ED-4DB2-BD59-A6C34878D82A}">
                    <a16:rowId xmlns:a16="http://schemas.microsoft.com/office/drawing/2014/main" val="3752000575"/>
                  </a:ext>
                </a:extLst>
              </a:tr>
            </a:tbl>
          </a:graphicData>
        </a:graphic>
      </p:graphicFrame>
    </p:spTree>
    <p:extLst>
      <p:ext uri="{BB962C8B-B14F-4D97-AF65-F5344CB8AC3E}">
        <p14:creationId xmlns:p14="http://schemas.microsoft.com/office/powerpoint/2010/main" val="1460366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50"/>
            <a:ext cx="10515600" cy="1325563"/>
          </a:xfrm>
        </p:spPr>
        <p:txBody>
          <a:bodyPr/>
          <a:lstStyle/>
          <a:p>
            <a:r>
              <a:rPr lang="en-GB" b="1" dirty="0">
                <a:solidFill>
                  <a:prstClr val="black"/>
                </a:solidFill>
                <a:latin typeface="Calibri" panose="020F0502020204030204"/>
              </a:rPr>
              <a:t>Tracking Attainment at KS4</a:t>
            </a:r>
            <a:endParaRPr lang="en-GB" dirty="0"/>
          </a:p>
        </p:txBody>
      </p:sp>
      <p:sp>
        <p:nvSpPr>
          <p:cNvPr id="3" name="Content Placeholder 2"/>
          <p:cNvSpPr>
            <a:spLocks noGrp="1"/>
          </p:cNvSpPr>
          <p:nvPr>
            <p:ph idx="1"/>
          </p:nvPr>
        </p:nvSpPr>
        <p:spPr>
          <a:xfrm>
            <a:off x="837671" y="1290638"/>
            <a:ext cx="10515600" cy="4351338"/>
          </a:xfrm>
        </p:spPr>
        <p:txBody>
          <a:bodyPr vert="horz" lIns="91440" tIns="45720" rIns="91440" bIns="45720" rtlCol="0" anchor="t">
            <a:normAutofit/>
          </a:bodyPr>
          <a:lstStyle/>
          <a:p>
            <a:pPr fontAlgn="base"/>
            <a:r>
              <a:rPr lang="en-GB" dirty="0"/>
              <a:t>KS4 students did not take primary school SATs due to the pandemic and therefore no target grade is generated by the Department for Education (DfE).  Schools will be judged on academic attainment rather than student progress.</a:t>
            </a:r>
          </a:p>
          <a:p>
            <a:pPr fontAlgn="base"/>
            <a:r>
              <a:rPr lang="en-GB" dirty="0"/>
              <a:t>Term 1 Progress Updates in December </a:t>
            </a:r>
            <a:r>
              <a:rPr lang="en-GB" b="1" dirty="0"/>
              <a:t>will </a:t>
            </a:r>
            <a:r>
              <a:rPr lang="en-GB" dirty="0"/>
              <a:t>have a target grade showing (details of how these will be calculated are below).</a:t>
            </a:r>
          </a:p>
        </p:txBody>
      </p:sp>
      <p:pic>
        <p:nvPicPr>
          <p:cNvPr id="5" name="Picture 4" descr="A purple sign with white text&#10;&#10;Description automatically generated">
            <a:extLst>
              <a:ext uri="{FF2B5EF4-FFF2-40B4-BE49-F238E27FC236}">
                <a16:creationId xmlns:a16="http://schemas.microsoft.com/office/drawing/2014/main" id="{D1B0A853-2309-019B-3BF6-E3BE95D37DB0}"/>
              </a:ext>
            </a:extLst>
          </p:cNvPr>
          <p:cNvPicPr>
            <a:picLocks noChangeAspect="1"/>
          </p:cNvPicPr>
          <p:nvPr/>
        </p:nvPicPr>
        <p:blipFill>
          <a:blip r:embed="rId2"/>
          <a:stretch>
            <a:fillRect/>
          </a:stretch>
        </p:blipFill>
        <p:spPr>
          <a:xfrm>
            <a:off x="0" y="5428361"/>
            <a:ext cx="12192000" cy="1430528"/>
          </a:xfrm>
          <a:prstGeom prst="rect">
            <a:avLst/>
          </a:prstGeom>
        </p:spPr>
      </p:pic>
    </p:spTree>
    <p:extLst>
      <p:ext uri="{BB962C8B-B14F-4D97-AF65-F5344CB8AC3E}">
        <p14:creationId xmlns:p14="http://schemas.microsoft.com/office/powerpoint/2010/main" val="2781726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9850"/>
            <a:ext cx="10515600" cy="1325563"/>
          </a:xfrm>
        </p:spPr>
        <p:txBody>
          <a:bodyPr/>
          <a:lstStyle/>
          <a:p>
            <a:r>
              <a:rPr lang="en-GB" b="1" dirty="0">
                <a:solidFill>
                  <a:prstClr val="black"/>
                </a:solidFill>
                <a:latin typeface="Calibri" panose="020F0502020204030204"/>
              </a:rPr>
              <a:t>Tracking Attainment at KS4</a:t>
            </a:r>
            <a:endParaRPr lang="en-GB" dirty="0"/>
          </a:p>
        </p:txBody>
      </p:sp>
      <p:sp>
        <p:nvSpPr>
          <p:cNvPr id="3" name="Content Placeholder 2"/>
          <p:cNvSpPr>
            <a:spLocks noGrp="1"/>
          </p:cNvSpPr>
          <p:nvPr>
            <p:ph idx="1"/>
          </p:nvPr>
        </p:nvSpPr>
        <p:spPr>
          <a:xfrm>
            <a:off x="837671" y="1290638"/>
            <a:ext cx="10515600" cy="4351338"/>
          </a:xfrm>
        </p:spPr>
        <p:txBody>
          <a:bodyPr vert="horz" lIns="91440" tIns="45720" rIns="91440" bIns="45720" rtlCol="0" anchor="t">
            <a:normAutofit/>
          </a:bodyPr>
          <a:lstStyle/>
          <a:p>
            <a:pPr fontAlgn="base"/>
            <a:r>
              <a:rPr lang="en-GB" dirty="0"/>
              <a:t>Progress Updates for KS4 students </a:t>
            </a:r>
            <a:r>
              <a:rPr lang="en-GB" b="1" dirty="0"/>
              <a:t>will</a:t>
            </a:r>
            <a:r>
              <a:rPr lang="en-GB" dirty="0"/>
              <a:t> contain a target grade set by the school using a range of data sources since Year 7. This is what he/she should be aiming towards and beyond. </a:t>
            </a:r>
          </a:p>
          <a:p>
            <a:pPr fontAlgn="base"/>
            <a:r>
              <a:rPr lang="en-GB" dirty="0"/>
              <a:t>KS4 students have taken a number of robust, externally standardised assessments during KS3 including GL Assessment Reading Age Tests, Progress Tests in English and Maths (completed at the end of Year 9) as well as CAT4 tests taken on entry in Year 7.</a:t>
            </a:r>
          </a:p>
          <a:p>
            <a:pPr fontAlgn="base"/>
            <a:r>
              <a:rPr lang="en-GB" dirty="0"/>
              <a:t>Haileybury Turnford staff will review the targets for suitability, and we will track progress throughout KS4 using these target grades.</a:t>
            </a:r>
          </a:p>
          <a:p>
            <a:pPr lvl="0" fontAlgn="base"/>
            <a:endParaRPr lang="en-GB" dirty="0"/>
          </a:p>
        </p:txBody>
      </p:sp>
      <p:pic>
        <p:nvPicPr>
          <p:cNvPr id="5" name="Picture 4" descr="A purple sign with white text&#10;&#10;Description automatically generated">
            <a:extLst>
              <a:ext uri="{FF2B5EF4-FFF2-40B4-BE49-F238E27FC236}">
                <a16:creationId xmlns:a16="http://schemas.microsoft.com/office/drawing/2014/main" id="{D8709DB6-2970-B4F4-0E81-5C38612804EE}"/>
              </a:ext>
            </a:extLst>
          </p:cNvPr>
          <p:cNvPicPr>
            <a:picLocks noChangeAspect="1"/>
          </p:cNvPicPr>
          <p:nvPr/>
        </p:nvPicPr>
        <p:blipFill>
          <a:blip r:embed="rId2"/>
          <a:stretch>
            <a:fillRect/>
          </a:stretch>
        </p:blipFill>
        <p:spPr>
          <a:xfrm>
            <a:off x="0" y="5428361"/>
            <a:ext cx="12192000" cy="1430528"/>
          </a:xfrm>
          <a:prstGeom prst="rect">
            <a:avLst/>
          </a:prstGeom>
        </p:spPr>
      </p:pic>
    </p:spTree>
    <p:extLst>
      <p:ext uri="{BB962C8B-B14F-4D97-AF65-F5344CB8AC3E}">
        <p14:creationId xmlns:p14="http://schemas.microsoft.com/office/powerpoint/2010/main" val="1858352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401" y="-115311"/>
            <a:ext cx="10515600" cy="1325563"/>
          </a:xfrm>
        </p:spPr>
        <p:txBody>
          <a:bodyPr/>
          <a:lstStyle/>
          <a:p>
            <a:r>
              <a:rPr lang="en-GB" b="1" dirty="0">
                <a:latin typeface="+mn-lt"/>
              </a:rPr>
              <a:t>Tracking Attitudes to Learning - descriptors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31456093"/>
              </p:ext>
            </p:extLst>
          </p:nvPr>
        </p:nvGraphicFramePr>
        <p:xfrm>
          <a:off x="532871" y="1011469"/>
          <a:ext cx="10604143" cy="4288201"/>
        </p:xfrm>
        <a:graphic>
          <a:graphicData uri="http://schemas.openxmlformats.org/drawingml/2006/table">
            <a:tbl>
              <a:tblPr firstRow="1" firstCol="1" bandRow="1"/>
              <a:tblGrid>
                <a:gridCol w="813633">
                  <a:extLst>
                    <a:ext uri="{9D8B030D-6E8A-4147-A177-3AD203B41FA5}">
                      <a16:colId xmlns:a16="http://schemas.microsoft.com/office/drawing/2014/main" val="2583807436"/>
                    </a:ext>
                  </a:extLst>
                </a:gridCol>
                <a:gridCol w="9790510">
                  <a:extLst>
                    <a:ext uri="{9D8B030D-6E8A-4147-A177-3AD203B41FA5}">
                      <a16:colId xmlns:a16="http://schemas.microsoft.com/office/drawing/2014/main" val="3599814240"/>
                    </a:ext>
                  </a:extLst>
                </a:gridCol>
              </a:tblGrid>
              <a:tr h="903472">
                <a:tc>
                  <a:txBody>
                    <a:bodyPr/>
                    <a:lstStyle/>
                    <a:p>
                      <a:pPr algn="ctr">
                        <a:lnSpc>
                          <a:spcPct val="107000"/>
                        </a:lnSpc>
                        <a:spcAft>
                          <a:spcPts val="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ATL</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The student’s attitude to learning is conscientious and diligent. They are highly motivated, use their initiative, ask questions to extend their learning and take responsibility for their own learning. Students seek challenge and support as necessary, and extend their studies by proactively seeking opportunities to develop their subject knowledge beyond the classroom. They are keen to share their work and discuss related topics with staff and peers. Homework is completed to a very high standard.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5383203"/>
                  </a:ext>
                </a:extLst>
              </a:tr>
              <a:tr h="774404">
                <a:tc>
                  <a:txBody>
                    <a:bodyPr/>
                    <a:lstStyle/>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ATL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The student’s attitude to learning is pro-active. Students are motivated individuals who complete tasks fully and independently in lessons, actively reviewing and improving their work before seeking support from a teacher. They consistently undertake extension activities and produce homework of a good standard. They are willing to redraft and improve work repeatedly to attain the highest standard of work possible.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3547033"/>
                  </a:ext>
                </a:extLst>
              </a:tr>
              <a:tr h="903472">
                <a:tc>
                  <a:txBody>
                    <a:bodyPr/>
                    <a:lstStyle/>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ATL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The student shows a willingness to learn, but they can often be passive rather than pro-active when it comes to their own learning. Students can work independently to produce work of a good standard, but rely on the teacher to direct evaluation and assessment. They make little use of extension activities in lessons and they require prompting and encouragement to complete redrafts and improvements. Homework is generally completed to an acceptable standard.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7234097"/>
                  </a:ext>
                </a:extLst>
              </a:tr>
              <a:tr h="645338">
                <a:tc>
                  <a:txBody>
                    <a:bodyPr/>
                    <a:lstStyle/>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ATL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The student may not complete tasks fully, and may require a significant level of monitoring to ensure that concentration is maintained. Students may be slow to start tasks and do not actively seek support if they are unsure what to do. Students may lack resilience and are content with completing the minimum requirements. Homework is often incomplete and rushed.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499319"/>
                  </a:ext>
                </a:extLst>
              </a:tr>
              <a:tr h="903472">
                <a:tc>
                  <a:txBody>
                    <a:bodyPr/>
                    <a:lstStyle/>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ATL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The student’s attitude to learning is cause for concern and they often fail to actively engage with or take responsibility for their own learning, even with encouragement and support. Students may be fully dependent on staff and may resist support or create barriers to learning, giving up quickly if they are struggling. They can be disengaged and only rarely demonstrate interest in topics or pride in their work. They are often without the appropriate equipment and rarely complete homework.</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7564815"/>
                  </a:ext>
                </a:extLst>
              </a:tr>
            </a:tbl>
          </a:graphicData>
        </a:graphic>
      </p:graphicFrame>
      <p:pic>
        <p:nvPicPr>
          <p:cNvPr id="3" name="Picture 2" descr="A purple sign with white text&#10;&#10;Description automatically generated">
            <a:extLst>
              <a:ext uri="{FF2B5EF4-FFF2-40B4-BE49-F238E27FC236}">
                <a16:creationId xmlns:a16="http://schemas.microsoft.com/office/drawing/2014/main" id="{1C613EFD-40EE-410F-5A1E-DBB008F4837A}"/>
              </a:ext>
            </a:extLst>
          </p:cNvPr>
          <p:cNvPicPr>
            <a:picLocks noChangeAspect="1"/>
          </p:cNvPicPr>
          <p:nvPr/>
        </p:nvPicPr>
        <p:blipFill>
          <a:blip r:embed="rId2"/>
          <a:stretch>
            <a:fillRect/>
          </a:stretch>
        </p:blipFill>
        <p:spPr>
          <a:xfrm>
            <a:off x="0" y="5428361"/>
            <a:ext cx="12192000" cy="1430528"/>
          </a:xfrm>
          <a:prstGeom prst="rect">
            <a:avLst/>
          </a:prstGeom>
        </p:spPr>
      </p:pic>
    </p:spTree>
    <p:extLst>
      <p:ext uri="{BB962C8B-B14F-4D97-AF65-F5344CB8AC3E}">
        <p14:creationId xmlns:p14="http://schemas.microsoft.com/office/powerpoint/2010/main" val="1068431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675" y="222250"/>
            <a:ext cx="10515600" cy="1325563"/>
          </a:xfrm>
        </p:spPr>
        <p:txBody>
          <a:bodyPr/>
          <a:lstStyle/>
          <a:p>
            <a:pPr algn="ctr"/>
            <a:r>
              <a:rPr lang="en-GB" b="1" dirty="0">
                <a:latin typeface="+mn-lt"/>
              </a:rPr>
              <a:t>Further information and contacts</a:t>
            </a:r>
          </a:p>
        </p:txBody>
      </p:sp>
      <p:sp>
        <p:nvSpPr>
          <p:cNvPr id="3" name="Content Placeholder 2"/>
          <p:cNvSpPr>
            <a:spLocks noGrp="1"/>
          </p:cNvSpPr>
          <p:nvPr>
            <p:ph idx="1"/>
          </p:nvPr>
        </p:nvSpPr>
        <p:spPr>
          <a:xfrm>
            <a:off x="876300" y="1303472"/>
            <a:ext cx="10515600" cy="4351338"/>
          </a:xfrm>
        </p:spPr>
        <p:txBody>
          <a:bodyPr vert="horz" lIns="91440" tIns="45720" rIns="91440" bIns="45720" rtlCol="0" anchor="t">
            <a:normAutofit/>
          </a:bodyPr>
          <a:lstStyle/>
          <a:p>
            <a:r>
              <a:rPr lang="en-GB" dirty="0"/>
              <a:t>If you have any queries, please contact your child’s Form Tutor or Year Achievement Coordinator in the first instance</a:t>
            </a:r>
          </a:p>
          <a:p>
            <a:pPr marL="0" indent="0">
              <a:buNone/>
            </a:pP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3189838916"/>
              </p:ext>
            </p:extLst>
          </p:nvPr>
        </p:nvGraphicFramePr>
        <p:xfrm>
          <a:off x="1065532" y="2230715"/>
          <a:ext cx="10053042" cy="1553268"/>
        </p:xfrm>
        <a:graphic>
          <a:graphicData uri="http://schemas.openxmlformats.org/drawingml/2006/table">
            <a:tbl>
              <a:tblPr firstRow="1" bandRow="1">
                <a:tableStyleId>{5C22544A-7EE6-4342-B048-85BDC9FD1C3A}</a:tableStyleId>
              </a:tblPr>
              <a:tblGrid>
                <a:gridCol w="2382212">
                  <a:extLst>
                    <a:ext uri="{9D8B030D-6E8A-4147-A177-3AD203B41FA5}">
                      <a16:colId xmlns:a16="http://schemas.microsoft.com/office/drawing/2014/main" val="1111987668"/>
                    </a:ext>
                  </a:extLst>
                </a:gridCol>
                <a:gridCol w="7670830">
                  <a:extLst>
                    <a:ext uri="{9D8B030D-6E8A-4147-A177-3AD203B41FA5}">
                      <a16:colId xmlns:a16="http://schemas.microsoft.com/office/drawing/2014/main" val="239233394"/>
                    </a:ext>
                  </a:extLst>
                </a:gridCol>
              </a:tblGrid>
              <a:tr h="431904">
                <a:tc>
                  <a:txBody>
                    <a:bodyPr/>
                    <a:lstStyle/>
                    <a:p>
                      <a:r>
                        <a:rPr lang="en-GB" sz="2400" dirty="0"/>
                        <a:t>Year Group</a:t>
                      </a:r>
                    </a:p>
                  </a:txBody>
                  <a:tcPr/>
                </a:tc>
                <a:tc>
                  <a:txBody>
                    <a:bodyPr/>
                    <a:lstStyle/>
                    <a:p>
                      <a:r>
                        <a:rPr lang="en-GB" sz="2400" dirty="0"/>
                        <a:t>Year Achievement</a:t>
                      </a:r>
                      <a:r>
                        <a:rPr lang="en-GB" sz="2400" baseline="0" dirty="0"/>
                        <a:t> Coordinator </a:t>
                      </a:r>
                      <a:r>
                        <a:rPr lang="en-GB" sz="2400" dirty="0"/>
                        <a:t>Contact Details</a:t>
                      </a:r>
                    </a:p>
                  </a:txBody>
                  <a:tcPr/>
                </a:tc>
                <a:extLst>
                  <a:ext uri="{0D108BD9-81ED-4DB2-BD59-A6C34878D82A}">
                    <a16:rowId xmlns:a16="http://schemas.microsoft.com/office/drawing/2014/main" val="2426356964"/>
                  </a:ext>
                </a:extLst>
              </a:tr>
              <a:tr h="548034">
                <a:tc>
                  <a:txBody>
                    <a:bodyPr/>
                    <a:lstStyle/>
                    <a:p>
                      <a:r>
                        <a:rPr lang="en-GB" sz="2400" dirty="0"/>
                        <a:t>Year 10</a:t>
                      </a:r>
                    </a:p>
                  </a:txBody>
                  <a:tcPr/>
                </a:tc>
                <a:tc>
                  <a:txBody>
                    <a:bodyPr/>
                    <a:lstStyle/>
                    <a:p>
                      <a:r>
                        <a:rPr lang="en-GB" sz="2400" dirty="0"/>
                        <a:t>Mr S Aydin – </a:t>
                      </a:r>
                      <a:r>
                        <a:rPr lang="en-GB" sz="2400" dirty="0">
                          <a:hlinkClick r:id="rId2"/>
                        </a:rPr>
                        <a:t>aydins@haileyburyturnford.com</a:t>
                      </a:r>
                      <a:r>
                        <a:rPr lang="en-GB" sz="2400" dirty="0"/>
                        <a:t> </a:t>
                      </a:r>
                    </a:p>
                  </a:txBody>
                  <a:tcPr/>
                </a:tc>
                <a:extLst>
                  <a:ext uri="{0D108BD9-81ED-4DB2-BD59-A6C34878D82A}">
                    <a16:rowId xmlns:a16="http://schemas.microsoft.com/office/drawing/2014/main" val="2653036045"/>
                  </a:ext>
                </a:extLst>
              </a:tr>
              <a:tr h="548034">
                <a:tc>
                  <a:txBody>
                    <a:bodyPr/>
                    <a:lstStyle/>
                    <a:p>
                      <a:r>
                        <a:rPr lang="en-GB" sz="2400" dirty="0"/>
                        <a:t>Year 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Miss C Bilsby – </a:t>
                      </a:r>
                      <a:r>
                        <a:rPr lang="en-GB" sz="2400" dirty="0">
                          <a:hlinkClick r:id="rId3"/>
                        </a:rPr>
                        <a:t>bilsbyc@haileyburyturnford.com</a:t>
                      </a:r>
                      <a:r>
                        <a:rPr lang="en-GB" sz="2400" dirty="0"/>
                        <a:t> </a:t>
                      </a:r>
                    </a:p>
                  </a:txBody>
                  <a:tcPr/>
                </a:tc>
                <a:extLst>
                  <a:ext uri="{0D108BD9-81ED-4DB2-BD59-A6C34878D82A}">
                    <a16:rowId xmlns:a16="http://schemas.microsoft.com/office/drawing/2014/main" val="1508760670"/>
                  </a:ext>
                </a:extLst>
              </a:tr>
            </a:tbl>
          </a:graphicData>
        </a:graphic>
      </p:graphicFrame>
      <p:graphicFrame>
        <p:nvGraphicFramePr>
          <p:cNvPr id="7" name="Table 6">
            <a:extLst>
              <a:ext uri="{FF2B5EF4-FFF2-40B4-BE49-F238E27FC236}">
                <a16:creationId xmlns:a16="http://schemas.microsoft.com/office/drawing/2014/main" id="{737D47AC-D2D2-47D9-A589-9461B9F370CA}"/>
              </a:ext>
            </a:extLst>
          </p:cNvPr>
          <p:cNvGraphicFramePr>
            <a:graphicFrameLocks noGrp="1"/>
          </p:cNvGraphicFramePr>
          <p:nvPr>
            <p:extLst>
              <p:ext uri="{D42A27DB-BD31-4B8C-83A1-F6EECF244321}">
                <p14:modId xmlns:p14="http://schemas.microsoft.com/office/powerpoint/2010/main" val="783472949"/>
              </p:ext>
            </p:extLst>
          </p:nvPr>
        </p:nvGraphicFramePr>
        <p:xfrm>
          <a:off x="1065532" y="3892029"/>
          <a:ext cx="10053042" cy="1005234"/>
        </p:xfrm>
        <a:graphic>
          <a:graphicData uri="http://schemas.openxmlformats.org/drawingml/2006/table">
            <a:tbl>
              <a:tblPr firstRow="1" bandRow="1">
                <a:tableStyleId>{5C22544A-7EE6-4342-B048-85BDC9FD1C3A}</a:tableStyleId>
              </a:tblPr>
              <a:tblGrid>
                <a:gridCol w="2382212">
                  <a:extLst>
                    <a:ext uri="{9D8B030D-6E8A-4147-A177-3AD203B41FA5}">
                      <a16:colId xmlns:a16="http://schemas.microsoft.com/office/drawing/2014/main" val="1111987668"/>
                    </a:ext>
                  </a:extLst>
                </a:gridCol>
                <a:gridCol w="7670830">
                  <a:extLst>
                    <a:ext uri="{9D8B030D-6E8A-4147-A177-3AD203B41FA5}">
                      <a16:colId xmlns:a16="http://schemas.microsoft.com/office/drawing/2014/main" val="239233394"/>
                    </a:ext>
                  </a:extLst>
                </a:gridCol>
              </a:tblGrid>
              <a:tr h="431904">
                <a:tc>
                  <a:txBody>
                    <a:bodyPr/>
                    <a:lstStyle/>
                    <a:p>
                      <a:r>
                        <a:rPr lang="en-GB" sz="2400" dirty="0"/>
                        <a:t>Year Group</a:t>
                      </a:r>
                    </a:p>
                  </a:txBody>
                  <a:tcPr/>
                </a:tc>
                <a:tc>
                  <a:txBody>
                    <a:bodyPr/>
                    <a:lstStyle/>
                    <a:p>
                      <a:r>
                        <a:rPr lang="en-GB" sz="2400" dirty="0"/>
                        <a:t>Assistant Year Achievement Coordinator Contact Details</a:t>
                      </a:r>
                    </a:p>
                  </a:txBody>
                  <a:tcPr/>
                </a:tc>
                <a:extLst>
                  <a:ext uri="{0D108BD9-81ED-4DB2-BD59-A6C34878D82A}">
                    <a16:rowId xmlns:a16="http://schemas.microsoft.com/office/drawing/2014/main" val="2426356964"/>
                  </a:ext>
                </a:extLst>
              </a:tr>
              <a:tr h="548034">
                <a:tc>
                  <a:txBody>
                    <a:bodyPr/>
                    <a:lstStyle/>
                    <a:p>
                      <a:r>
                        <a:rPr lang="en-GB" sz="2400" dirty="0"/>
                        <a:t>Year 10 &amp; 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Miss R Robinson – </a:t>
                      </a:r>
                      <a:r>
                        <a:rPr lang="en-GB" sz="2400" dirty="0">
                          <a:hlinkClick r:id="rId4"/>
                        </a:rPr>
                        <a:t>robinsonr@haileyburyturnford.com</a:t>
                      </a:r>
                      <a:r>
                        <a:rPr lang="en-GB" sz="2400" dirty="0"/>
                        <a:t> </a:t>
                      </a:r>
                    </a:p>
                  </a:txBody>
                  <a:tcPr/>
                </a:tc>
                <a:extLst>
                  <a:ext uri="{0D108BD9-81ED-4DB2-BD59-A6C34878D82A}">
                    <a16:rowId xmlns:a16="http://schemas.microsoft.com/office/drawing/2014/main" val="1508760670"/>
                  </a:ext>
                </a:extLst>
              </a:tr>
            </a:tbl>
          </a:graphicData>
        </a:graphic>
      </p:graphicFrame>
      <p:pic>
        <p:nvPicPr>
          <p:cNvPr id="5" name="Picture 4" descr="A purple sign with white text&#10;&#10;Description automatically generated">
            <a:extLst>
              <a:ext uri="{FF2B5EF4-FFF2-40B4-BE49-F238E27FC236}">
                <a16:creationId xmlns:a16="http://schemas.microsoft.com/office/drawing/2014/main" id="{987D65FF-BF98-436A-1F99-C1FE96D5CE59}"/>
              </a:ext>
            </a:extLst>
          </p:cNvPr>
          <p:cNvPicPr>
            <a:picLocks noChangeAspect="1"/>
          </p:cNvPicPr>
          <p:nvPr/>
        </p:nvPicPr>
        <p:blipFill>
          <a:blip r:embed="rId5"/>
          <a:stretch>
            <a:fillRect/>
          </a:stretch>
        </p:blipFill>
        <p:spPr>
          <a:xfrm>
            <a:off x="-9525" y="5428361"/>
            <a:ext cx="12192000" cy="1430528"/>
          </a:xfrm>
          <a:prstGeom prst="rect">
            <a:avLst/>
          </a:prstGeom>
        </p:spPr>
      </p:pic>
    </p:spTree>
    <p:extLst>
      <p:ext uri="{BB962C8B-B14F-4D97-AF65-F5344CB8AC3E}">
        <p14:creationId xmlns:p14="http://schemas.microsoft.com/office/powerpoint/2010/main" val="39992172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3e4d6aa-154b-401c-b512-4944e8deaf8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2D6C460F5FB2840A34D6988D253976F" ma:contentTypeVersion="18" ma:contentTypeDescription="Create a new document." ma:contentTypeScope="" ma:versionID="63b01ef040176895962182e8c2a8ec53">
  <xsd:schema xmlns:xsd="http://www.w3.org/2001/XMLSchema" xmlns:xs="http://www.w3.org/2001/XMLSchema" xmlns:p="http://schemas.microsoft.com/office/2006/metadata/properties" xmlns:ns3="23e4d6aa-154b-401c-b512-4944e8deaf84" xmlns:ns4="00a75aee-f613-439a-9564-328d00decfe7" targetNamespace="http://schemas.microsoft.com/office/2006/metadata/properties" ma:root="true" ma:fieldsID="3918e1accb9cae9c378731508f069f4f" ns3:_="" ns4:_="">
    <xsd:import namespace="23e4d6aa-154b-401c-b512-4944e8deaf84"/>
    <xsd:import namespace="00a75aee-f613-439a-9564-328d00decfe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e4d6aa-154b-401c-b512-4944e8deaf84"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0a75aee-f613-439a-9564-328d00decfe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581F48-9B93-43A7-8630-B1829F188C60}">
  <ds:schemaRefs>
    <ds:schemaRef ds:uri="http://purl.org/dc/dcmitype/"/>
    <ds:schemaRef ds:uri="http://purl.org/dc/elements/1.1/"/>
    <ds:schemaRef ds:uri="http://schemas.openxmlformats.org/package/2006/metadata/core-properties"/>
    <ds:schemaRef ds:uri="http://www.w3.org/XML/1998/namespace"/>
    <ds:schemaRef ds:uri="http://schemas.microsoft.com/office/2006/documentManagement/types"/>
    <ds:schemaRef ds:uri="http://purl.org/dc/terms/"/>
    <ds:schemaRef ds:uri="00a75aee-f613-439a-9564-328d00decfe7"/>
    <ds:schemaRef ds:uri="http://schemas.microsoft.com/office/infopath/2007/PartnerControls"/>
    <ds:schemaRef ds:uri="23e4d6aa-154b-401c-b512-4944e8deaf84"/>
    <ds:schemaRef ds:uri="http://schemas.microsoft.com/office/2006/metadata/properties"/>
  </ds:schemaRefs>
</ds:datastoreItem>
</file>

<file path=customXml/itemProps2.xml><?xml version="1.0" encoding="utf-8"?>
<ds:datastoreItem xmlns:ds="http://schemas.openxmlformats.org/officeDocument/2006/customXml" ds:itemID="{E26CE187-D446-45AD-94EA-85BE53A957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e4d6aa-154b-401c-b512-4944e8deaf84"/>
    <ds:schemaRef ds:uri="00a75aee-f613-439a-9564-328d00decf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379821-98A2-4AEB-9151-51113DD60B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245</TotalTime>
  <Words>986</Words>
  <Application>Microsoft Office PowerPoint</Application>
  <PresentationFormat>Widescreen</PresentationFormat>
  <Paragraphs>90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            Student Attainment and Progress at Haileybury Turnford  KS4 (Year 10 &amp; 11)  Progress Updates 2024/2025 </vt:lpstr>
      <vt:lpstr>GCSE grading</vt:lpstr>
      <vt:lpstr>Explaining GCSE 9-1 grades</vt:lpstr>
      <vt:lpstr>Explaining GCSE 9-1 grades continued</vt:lpstr>
      <vt:lpstr>Explaining VTQ grades</vt:lpstr>
      <vt:lpstr>Tracking Attainment at KS4</vt:lpstr>
      <vt:lpstr>Tracking Attainment at KS4</vt:lpstr>
      <vt:lpstr>Tracking Attitudes to Learning - descriptors</vt:lpstr>
      <vt:lpstr>Further information and contacts</vt:lpstr>
      <vt:lpstr>Senior staff contacts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Attainment and Progress at Haileybury Turnford Progress Updates 2017-18</dc:title>
  <dc:creator>Robin Newman</dc:creator>
  <cp:lastModifiedBy>Mr B Walsh</cp:lastModifiedBy>
  <cp:revision>127</cp:revision>
  <dcterms:created xsi:type="dcterms:W3CDTF">2017-11-03T21:02:03Z</dcterms:created>
  <dcterms:modified xsi:type="dcterms:W3CDTF">2024-10-31T13:44:13Z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0x01010052D6C460F5FB2840A34D6988D253976F</vt:lpwstr>
  </property>
</Properties>
</file>