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266" r:id="rId6"/>
    <p:sldId id="269" r:id="rId7"/>
    <p:sldId id="261" r:id="rId8"/>
    <p:sldId id="268" r:id="rId9"/>
    <p:sldId id="267" r:id="rId10"/>
    <p:sldId id="263"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 B Walsh" userId="a97616f6-16ca-4ecc-b591-83e04f5363d3" providerId="ADAL" clId="{8BFF7CAC-2948-4EC5-9842-37EAA06057A2}"/>
    <pc:docChg chg="undo custSel modSld">
      <pc:chgData name="Mr B Walsh" userId="a97616f6-16ca-4ecc-b591-83e04f5363d3" providerId="ADAL" clId="{8BFF7CAC-2948-4EC5-9842-37EAA06057A2}" dt="2024-10-31T13:40:47.487" v="169" actId="20577"/>
      <pc:docMkLst>
        <pc:docMk/>
      </pc:docMkLst>
      <pc:sldChg chg="modSp">
        <pc:chgData name="Mr B Walsh" userId="a97616f6-16ca-4ecc-b591-83e04f5363d3" providerId="ADAL" clId="{8BFF7CAC-2948-4EC5-9842-37EAA06057A2}" dt="2024-10-31T13:10:17.190" v="8" actId="20577"/>
        <pc:sldMkLst>
          <pc:docMk/>
          <pc:sldMk cId="1310509965" sldId="256"/>
        </pc:sldMkLst>
        <pc:spChg chg="mod">
          <ac:chgData name="Mr B Walsh" userId="a97616f6-16ca-4ecc-b591-83e04f5363d3" providerId="ADAL" clId="{8BFF7CAC-2948-4EC5-9842-37EAA06057A2}" dt="2024-10-31T13:10:17.190" v="8" actId="20577"/>
          <ac:spMkLst>
            <pc:docMk/>
            <pc:sldMk cId="1310509965" sldId="256"/>
            <ac:spMk id="2" creationId="{00000000-0000-0000-0000-000000000000}"/>
          </ac:spMkLst>
        </pc:spChg>
      </pc:sldChg>
      <pc:sldChg chg="modSp">
        <pc:chgData name="Mr B Walsh" userId="a97616f6-16ca-4ecc-b591-83e04f5363d3" providerId="ADAL" clId="{8BFF7CAC-2948-4EC5-9842-37EAA06057A2}" dt="2024-10-31T13:18:05.745" v="99" actId="20577"/>
        <pc:sldMkLst>
          <pc:docMk/>
          <pc:sldMk cId="1460366192" sldId="261"/>
        </pc:sldMkLst>
        <pc:graphicFrameChg chg="mod modGraphic">
          <ac:chgData name="Mr B Walsh" userId="a97616f6-16ca-4ecc-b591-83e04f5363d3" providerId="ADAL" clId="{8BFF7CAC-2948-4EC5-9842-37EAA06057A2}" dt="2024-10-31T13:18:05.745" v="99" actId="20577"/>
          <ac:graphicFrameMkLst>
            <pc:docMk/>
            <pc:sldMk cId="1460366192" sldId="261"/>
            <ac:graphicFrameMk id="5" creationId="{FC088271-89E6-45CE-A116-D97C4973C497}"/>
          </ac:graphicFrameMkLst>
        </pc:graphicFrameChg>
      </pc:sldChg>
      <pc:sldChg chg="modSp">
        <pc:chgData name="Mr B Walsh" userId="a97616f6-16ca-4ecc-b591-83e04f5363d3" providerId="ADAL" clId="{8BFF7CAC-2948-4EC5-9842-37EAA06057A2}" dt="2024-10-31T13:17:54.778" v="97" actId="14100"/>
        <pc:sldMkLst>
          <pc:docMk/>
          <pc:sldMk cId="3670675757" sldId="264"/>
        </pc:sldMkLst>
        <pc:graphicFrameChg chg="modGraphic">
          <ac:chgData name="Mr B Walsh" userId="a97616f6-16ca-4ecc-b591-83e04f5363d3" providerId="ADAL" clId="{8BFF7CAC-2948-4EC5-9842-37EAA06057A2}" dt="2024-10-31T13:17:54.778" v="97" actId="14100"/>
          <ac:graphicFrameMkLst>
            <pc:docMk/>
            <pc:sldMk cId="3670675757" sldId="264"/>
            <ac:graphicFrameMk id="5" creationId="{00000000-0000-0000-0000-000000000000}"/>
          </ac:graphicFrameMkLst>
        </pc:graphicFrameChg>
      </pc:sldChg>
      <pc:sldChg chg="modSp">
        <pc:chgData name="Mr B Walsh" userId="a97616f6-16ca-4ecc-b591-83e04f5363d3" providerId="ADAL" clId="{8BFF7CAC-2948-4EC5-9842-37EAA06057A2}" dt="2024-10-31T13:16:07.067" v="81" actId="20577"/>
        <pc:sldMkLst>
          <pc:docMk/>
          <pc:sldMk cId="1068431379" sldId="267"/>
        </pc:sldMkLst>
        <pc:spChg chg="mod">
          <ac:chgData name="Mr B Walsh" userId="a97616f6-16ca-4ecc-b591-83e04f5363d3" providerId="ADAL" clId="{8BFF7CAC-2948-4EC5-9842-37EAA06057A2}" dt="2024-10-31T13:16:07.067" v="81" actId="20577"/>
          <ac:spMkLst>
            <pc:docMk/>
            <pc:sldMk cId="1068431379" sldId="267"/>
            <ac:spMk id="2" creationId="{00000000-0000-0000-0000-000000000000}"/>
          </ac:spMkLst>
        </pc:spChg>
      </pc:sldChg>
      <pc:sldChg chg="modSp">
        <pc:chgData name="Mr B Walsh" userId="a97616f6-16ca-4ecc-b591-83e04f5363d3" providerId="ADAL" clId="{8BFF7CAC-2948-4EC5-9842-37EAA06057A2}" dt="2024-10-31T13:40:47.487" v="169" actId="20577"/>
        <pc:sldMkLst>
          <pc:docMk/>
          <pc:sldMk cId="3710655904" sldId="269"/>
        </pc:sldMkLst>
        <pc:spChg chg="mod">
          <ac:chgData name="Mr B Walsh" userId="a97616f6-16ca-4ecc-b591-83e04f5363d3" providerId="ADAL" clId="{8BFF7CAC-2948-4EC5-9842-37EAA06057A2}" dt="2024-10-31T13:40:47.487" v="169" actId="20577"/>
          <ac:spMkLst>
            <pc:docMk/>
            <pc:sldMk cId="3710655904" sldId="269"/>
            <ac:spMk id="3" creationId="{00000000-0000-0000-0000-000000000000}"/>
          </ac:spMkLst>
        </pc:spChg>
        <pc:graphicFrameChg chg="mod modGraphic">
          <ac:chgData name="Mr B Walsh" userId="a97616f6-16ca-4ecc-b591-83e04f5363d3" providerId="ADAL" clId="{8BFF7CAC-2948-4EC5-9842-37EAA06057A2}" dt="2024-10-31T13:24:26.116" v="123" actId="20577"/>
          <ac:graphicFrameMkLst>
            <pc:docMk/>
            <pc:sldMk cId="3710655904" sldId="269"/>
            <ac:graphicFrameMk id="5" creationId="{80C54B84-9897-4F71-9FAD-A78F61F7F670}"/>
          </ac:graphicFrameMkLst>
        </pc:graphicFrameChg>
      </pc:sldChg>
    </pc:docChg>
  </pc:docChgLst>
  <pc:docChgLst>
    <pc:chgData name="Mr R Newman" userId="36d81672-0bb8-4ada-b99b-844421cd40b3" providerId="ADAL" clId="{49B4D396-FD57-4D01-8C85-B49795146FF1}"/>
    <pc:docChg chg="modSld">
      <pc:chgData name="Mr R Newman" userId="36d81672-0bb8-4ada-b99b-844421cd40b3" providerId="ADAL" clId="{49B4D396-FD57-4D01-8C85-B49795146FF1}" dt="2024-11-04T10:27:19.902" v="6" actId="20577"/>
      <pc:docMkLst>
        <pc:docMk/>
      </pc:docMkLst>
      <pc:sldChg chg="modSp">
        <pc:chgData name="Mr R Newman" userId="36d81672-0bb8-4ada-b99b-844421cd40b3" providerId="ADAL" clId="{49B4D396-FD57-4D01-8C85-B49795146FF1}" dt="2024-11-04T10:27:19.902" v="6" actId="20577"/>
        <pc:sldMkLst>
          <pc:docMk/>
          <pc:sldMk cId="3670675757" sldId="264"/>
        </pc:sldMkLst>
        <pc:spChg chg="mod">
          <ac:chgData name="Mr R Newman" userId="36d81672-0bb8-4ada-b99b-844421cd40b3" providerId="ADAL" clId="{49B4D396-FD57-4D01-8C85-B49795146FF1}" dt="2024-11-04T10:27:19.902" v="6" actId="20577"/>
          <ac:spMkLst>
            <pc:docMk/>
            <pc:sldMk cId="3670675757" sldId="264"/>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31E8C3-E96D-455F-842E-936C8695985D}" type="datetimeFigureOut">
              <a:rPr lang="en-GB" smtClean="0"/>
              <a:t>04/11/2024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F95EC7-B068-4C5D-AA38-5D4447017422}" type="slidenum">
              <a:rPr lang="en-GB" smtClean="0"/>
              <a:t>‹#›</a:t>
            </a:fld>
            <a:endParaRPr lang="en-GB"/>
          </a:p>
        </p:txBody>
      </p:sp>
    </p:spTree>
    <p:extLst>
      <p:ext uri="{BB962C8B-B14F-4D97-AF65-F5344CB8AC3E}">
        <p14:creationId xmlns:p14="http://schemas.microsoft.com/office/powerpoint/2010/main" val="355506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826DEAC-867A-4765-9AC5-A8FD56CE1AE0}" type="datetimeFigureOut">
              <a:rPr lang="en-GB" smtClean="0"/>
              <a:t>04/11/2024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1035162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26DEAC-867A-4765-9AC5-A8FD56CE1AE0}" type="datetimeFigureOut">
              <a:rPr lang="en-GB" smtClean="0"/>
              <a:t>04/11/2024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140813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26DEAC-867A-4765-9AC5-A8FD56CE1AE0}" type="datetimeFigureOut">
              <a:rPr lang="en-GB" smtClean="0"/>
              <a:t>04/11/2024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2008759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26DEAC-867A-4765-9AC5-A8FD56CE1AE0}" type="datetimeFigureOut">
              <a:rPr lang="en-GB" smtClean="0"/>
              <a:t>04/11/2024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1090352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826DEAC-867A-4765-9AC5-A8FD56CE1AE0}" type="datetimeFigureOut">
              <a:rPr lang="en-GB" smtClean="0"/>
              <a:t>04/11/2024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4264519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826DEAC-867A-4765-9AC5-A8FD56CE1AE0}" type="datetimeFigureOut">
              <a:rPr lang="en-GB" smtClean="0"/>
              <a:t>04/11/2024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2593766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826DEAC-867A-4765-9AC5-A8FD56CE1AE0}" type="datetimeFigureOut">
              <a:rPr lang="en-GB" smtClean="0"/>
              <a:t>04/11/2024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1573875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826DEAC-867A-4765-9AC5-A8FD56CE1AE0}" type="datetimeFigureOut">
              <a:rPr lang="en-GB" smtClean="0"/>
              <a:t>04/11/2024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2691430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26DEAC-867A-4765-9AC5-A8FD56CE1AE0}" type="datetimeFigureOut">
              <a:rPr lang="en-GB" smtClean="0"/>
              <a:t>04/11/2024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47645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826DEAC-867A-4765-9AC5-A8FD56CE1AE0}" type="datetimeFigureOut">
              <a:rPr lang="en-GB" smtClean="0"/>
              <a:t>04/11/2024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2686633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826DEAC-867A-4765-9AC5-A8FD56CE1AE0}" type="datetimeFigureOut">
              <a:rPr lang="en-GB" smtClean="0"/>
              <a:t>04/11/2024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2292342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26DEAC-867A-4765-9AC5-A8FD56CE1AE0}" type="datetimeFigureOut">
              <a:rPr lang="en-GB" smtClean="0"/>
              <a:t>04/11/2024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C9426D-5986-462D-A4D6-6E8D7BC56CAD}" type="slidenum">
              <a:rPr lang="en-GB" smtClean="0"/>
              <a:t>‹#›</a:t>
            </a:fld>
            <a:endParaRPr lang="en-GB"/>
          </a:p>
        </p:txBody>
      </p:sp>
    </p:spTree>
    <p:extLst>
      <p:ext uri="{BB962C8B-B14F-4D97-AF65-F5344CB8AC3E}">
        <p14:creationId xmlns:p14="http://schemas.microsoft.com/office/powerpoint/2010/main" val="2258773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tatista.com/statistics/282973/a-level-results-in-the-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jonesa@haileyburyturnford.com" TargetMode="External"/><Relationship Id="rId2" Type="http://schemas.openxmlformats.org/officeDocument/2006/relationships/hyperlink" Target="mailto:lindquists@haileyburyturnford.com"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blaskettk@haileyburyturnford.co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mailto:goodesm@haileyburyturnford.com" TargetMode="External"/><Relationship Id="rId2" Type="http://schemas.openxmlformats.org/officeDocument/2006/relationships/hyperlink" Target="mailto:shivalkarn@haileyburyturnford.com"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4511" y="1600200"/>
            <a:ext cx="9144000" cy="2387600"/>
          </a:xfrm>
        </p:spPr>
        <p:txBody>
          <a:bodyPr>
            <a:normAutofit fontScale="90000"/>
          </a:bodyPr>
          <a:lstStyle/>
          <a:p>
            <a:br>
              <a:rPr lang="en-GB" b="1" dirty="0"/>
            </a:br>
            <a:br>
              <a:rPr lang="en-GB" b="1" dirty="0"/>
            </a:br>
            <a:br>
              <a:rPr lang="en-GB" b="1" dirty="0"/>
            </a:br>
            <a:br>
              <a:rPr lang="en-GB" b="1" dirty="0"/>
            </a:br>
            <a:r>
              <a:rPr lang="en-GB" sz="4900" b="1" dirty="0">
                <a:latin typeface="+mn-lt"/>
              </a:rPr>
              <a:t>Student Attainment and Progress at Haileybury Turnford</a:t>
            </a:r>
            <a:br>
              <a:rPr lang="en-GB" sz="4900" b="1" dirty="0">
                <a:latin typeface="+mn-lt"/>
              </a:rPr>
            </a:br>
            <a:br>
              <a:rPr lang="en-GB" sz="4900" b="1" dirty="0">
                <a:latin typeface="+mn-lt"/>
              </a:rPr>
            </a:br>
            <a:r>
              <a:rPr lang="en-GB" sz="4900" b="1" dirty="0">
                <a:latin typeface="+mn-lt"/>
              </a:rPr>
              <a:t>Sixth Form (Year 12 &amp; 13) </a:t>
            </a:r>
            <a:br>
              <a:rPr lang="en-GB" sz="4900" b="1" dirty="0">
                <a:latin typeface="+mn-lt"/>
              </a:rPr>
            </a:br>
            <a:r>
              <a:rPr lang="en-GB" sz="4900" b="1" dirty="0">
                <a:latin typeface="+mn-lt"/>
              </a:rPr>
              <a:t>Progress Updates 2024/2025</a:t>
            </a:r>
            <a:br>
              <a:rPr lang="en-GB" sz="4900" b="1" dirty="0">
                <a:latin typeface="+mn-lt"/>
              </a:rPr>
            </a:br>
            <a:endParaRPr lang="en-GB" sz="4900" b="1" dirty="0">
              <a:latin typeface="+mn-lt"/>
            </a:endParaRPr>
          </a:p>
        </p:txBody>
      </p:sp>
      <p:sp>
        <p:nvSpPr>
          <p:cNvPr id="3" name="Subtitle 2"/>
          <p:cNvSpPr>
            <a:spLocks noGrp="1"/>
          </p:cNvSpPr>
          <p:nvPr>
            <p:ph type="subTitle" idx="1"/>
          </p:nvPr>
        </p:nvSpPr>
        <p:spPr>
          <a:xfrm>
            <a:off x="1524000" y="3782792"/>
            <a:ext cx="9144000" cy="1655762"/>
          </a:xfrm>
        </p:spPr>
        <p:txBody>
          <a:bodyPr>
            <a:normAutofit/>
          </a:bodyPr>
          <a:lstStyle/>
          <a:p>
            <a:r>
              <a:rPr lang="en-GB" sz="4400" b="1" dirty="0">
                <a:solidFill>
                  <a:prstClr val="black"/>
                </a:solidFill>
                <a:ea typeface="+mj-ea"/>
                <a:cs typeface="+mj-cs"/>
              </a:rPr>
              <a:t>Reporting to Parents and Carers</a:t>
            </a:r>
            <a:br>
              <a:rPr lang="en-GB" sz="4400" b="1" dirty="0">
                <a:solidFill>
                  <a:prstClr val="black"/>
                </a:solidFill>
                <a:latin typeface="Calibri Light" panose="020F0302020204030204"/>
                <a:ea typeface="+mj-ea"/>
                <a:cs typeface="+mj-cs"/>
              </a:rPr>
            </a:br>
            <a:endParaRPr lang="en-GB" sz="4400" b="1" dirty="0"/>
          </a:p>
        </p:txBody>
      </p:sp>
      <p:pic>
        <p:nvPicPr>
          <p:cNvPr id="5" name="Picture 4" descr="A purple sign with white text&#10;&#10;Description automatically generated">
            <a:extLst>
              <a:ext uri="{FF2B5EF4-FFF2-40B4-BE49-F238E27FC236}">
                <a16:creationId xmlns:a16="http://schemas.microsoft.com/office/drawing/2014/main" id="{7FEAA4DB-E648-E976-B307-F1C86471C146}"/>
              </a:ext>
            </a:extLst>
          </p:cNvPr>
          <p:cNvPicPr>
            <a:picLocks noChangeAspect="1"/>
          </p:cNvPicPr>
          <p:nvPr/>
        </p:nvPicPr>
        <p:blipFill>
          <a:blip r:embed="rId2"/>
          <a:stretch>
            <a:fillRect/>
          </a:stretch>
        </p:blipFill>
        <p:spPr>
          <a:xfrm>
            <a:off x="0" y="5437886"/>
            <a:ext cx="12192000" cy="1430528"/>
          </a:xfrm>
          <a:prstGeom prst="rect">
            <a:avLst/>
          </a:prstGeom>
        </p:spPr>
      </p:pic>
    </p:spTree>
    <p:extLst>
      <p:ext uri="{BB962C8B-B14F-4D97-AF65-F5344CB8AC3E}">
        <p14:creationId xmlns:p14="http://schemas.microsoft.com/office/powerpoint/2010/main" val="1310509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112" y="134754"/>
            <a:ext cx="10515600" cy="1325563"/>
          </a:xfrm>
        </p:spPr>
        <p:txBody>
          <a:bodyPr/>
          <a:lstStyle/>
          <a:p>
            <a:r>
              <a:rPr lang="en-GB" b="1" dirty="0">
                <a:solidFill>
                  <a:prstClr val="black"/>
                </a:solidFill>
                <a:latin typeface="Calibri" panose="020F0502020204030204"/>
              </a:rPr>
              <a:t>Tracking Attainment in Year 12 &amp; 13</a:t>
            </a:r>
            <a:endParaRPr lang="en-GB" dirty="0">
              <a:solidFill>
                <a:prstClr val="black"/>
              </a:solidFill>
            </a:endParaRPr>
          </a:p>
        </p:txBody>
      </p:sp>
      <p:sp>
        <p:nvSpPr>
          <p:cNvPr id="3" name="Content Placeholder 2"/>
          <p:cNvSpPr>
            <a:spLocks noGrp="1"/>
          </p:cNvSpPr>
          <p:nvPr>
            <p:ph idx="1"/>
          </p:nvPr>
        </p:nvSpPr>
        <p:spPr>
          <a:xfrm>
            <a:off x="542212" y="1359798"/>
            <a:ext cx="10849688" cy="4351338"/>
          </a:xfrm>
        </p:spPr>
        <p:txBody>
          <a:bodyPr vert="horz" lIns="91440" tIns="45720" rIns="91440" bIns="45720" rtlCol="0" anchor="t">
            <a:normAutofit/>
          </a:bodyPr>
          <a:lstStyle/>
          <a:p>
            <a:pPr fontAlgn="base"/>
            <a:r>
              <a:rPr lang="en-GB" dirty="0"/>
              <a:t>Each student will be given a target for the end of the Key Stage (based on their GCSE outcomes).  This is what he/she should be aiming towards and beyond. </a:t>
            </a:r>
          </a:p>
          <a:p>
            <a:pPr lvl="0" fontAlgn="base"/>
            <a:r>
              <a:rPr lang="en-GB" dirty="0"/>
              <a:t>Target grades should be met or exceeded by the end of Year 13.</a:t>
            </a:r>
          </a:p>
          <a:p>
            <a:pPr fontAlgn="base"/>
            <a:r>
              <a:rPr lang="en-GB" dirty="0"/>
              <a:t>To support the needs of all students and to ensure that students are on track to achieve these grades, the Sixth Form leadership and form tutor teams will provide support and guidance in dedicated tutorial lessons or 1:1 support meetings. </a:t>
            </a:r>
          </a:p>
          <a:p>
            <a:pPr lvl="0" fontAlgn="base"/>
            <a:r>
              <a:rPr lang="en-GB" dirty="0"/>
              <a:t>Good attendance is expected to all lessons and tutorials.</a:t>
            </a:r>
          </a:p>
          <a:p>
            <a:endParaRPr lang="en-GB" dirty="0"/>
          </a:p>
        </p:txBody>
      </p:sp>
      <p:pic>
        <p:nvPicPr>
          <p:cNvPr id="5" name="Picture 4" descr="A purple sign with white text&#10;&#10;Description automatically generated">
            <a:extLst>
              <a:ext uri="{FF2B5EF4-FFF2-40B4-BE49-F238E27FC236}">
                <a16:creationId xmlns:a16="http://schemas.microsoft.com/office/drawing/2014/main" id="{5C1F3E72-6E95-3F36-7614-BCD1A5B8CC17}"/>
              </a:ext>
            </a:extLst>
          </p:cNvPr>
          <p:cNvPicPr>
            <a:picLocks noChangeAspect="1"/>
          </p:cNvPicPr>
          <p:nvPr/>
        </p:nvPicPr>
        <p:blipFill>
          <a:blip r:embed="rId2"/>
          <a:stretch>
            <a:fillRect/>
          </a:stretch>
        </p:blipFill>
        <p:spPr>
          <a:xfrm>
            <a:off x="0" y="5428361"/>
            <a:ext cx="12192000" cy="1430528"/>
          </a:xfrm>
          <a:prstGeom prst="rect">
            <a:avLst/>
          </a:prstGeom>
        </p:spPr>
      </p:pic>
    </p:spTree>
    <p:extLst>
      <p:ext uri="{BB962C8B-B14F-4D97-AF65-F5344CB8AC3E}">
        <p14:creationId xmlns:p14="http://schemas.microsoft.com/office/powerpoint/2010/main" val="3964145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112" y="105466"/>
            <a:ext cx="10515600" cy="1325563"/>
          </a:xfrm>
        </p:spPr>
        <p:txBody>
          <a:bodyPr/>
          <a:lstStyle/>
          <a:p>
            <a:r>
              <a:rPr lang="en-GB" b="1" dirty="0">
                <a:solidFill>
                  <a:prstClr val="black"/>
                </a:solidFill>
                <a:latin typeface="Calibri" panose="020F0502020204030204"/>
              </a:rPr>
              <a:t>Explaining A Level grades</a:t>
            </a:r>
            <a:endParaRPr lang="en-GB" dirty="0"/>
          </a:p>
        </p:txBody>
      </p:sp>
      <p:sp>
        <p:nvSpPr>
          <p:cNvPr id="3" name="Content Placeholder 2"/>
          <p:cNvSpPr>
            <a:spLocks noGrp="1"/>
          </p:cNvSpPr>
          <p:nvPr>
            <p:ph idx="1"/>
          </p:nvPr>
        </p:nvSpPr>
        <p:spPr>
          <a:xfrm>
            <a:off x="551737" y="1293123"/>
            <a:ext cx="6678566" cy="3955420"/>
          </a:xfrm>
        </p:spPr>
        <p:txBody>
          <a:bodyPr>
            <a:normAutofit fontScale="92500"/>
          </a:bodyPr>
          <a:lstStyle/>
          <a:p>
            <a:pPr lvl="0" fontAlgn="base"/>
            <a:r>
              <a:rPr lang="en-GB" dirty="0"/>
              <a:t>The A Level grading structure is shown opposite</a:t>
            </a:r>
          </a:p>
          <a:p>
            <a:pPr lvl="0" fontAlgn="base"/>
            <a:r>
              <a:rPr lang="en-GB" dirty="0"/>
              <a:t>A* is the highest grade</a:t>
            </a:r>
          </a:p>
          <a:p>
            <a:pPr lvl="0" fontAlgn="base"/>
            <a:r>
              <a:rPr lang="en-GB" dirty="0"/>
              <a:t>U means ungraded - this is where the student has failed to meet the standard required for an E grade</a:t>
            </a:r>
          </a:p>
          <a:p>
            <a:pPr lvl="0" fontAlgn="base"/>
            <a:r>
              <a:rPr lang="en-GB" dirty="0"/>
              <a:t>The national distribution is also shown for results from 2024 i.e. 9% of all grades awarded in 2024 were A* </a:t>
            </a:r>
            <a:r>
              <a:rPr lang="en-GB" sz="1800" dirty="0">
                <a:hlinkClick r:id="rId2"/>
              </a:rPr>
              <a:t>https://www.statista.com/statistics/282973/a-level-results-in-the-uk/</a:t>
            </a:r>
            <a:r>
              <a:rPr lang="en-GB" sz="1800" dirty="0"/>
              <a:t> </a:t>
            </a:r>
            <a:endParaRPr lang="en-GB" dirty="0"/>
          </a:p>
        </p:txBody>
      </p:sp>
      <p:graphicFrame>
        <p:nvGraphicFramePr>
          <p:cNvPr id="5" name="Table 4">
            <a:extLst>
              <a:ext uri="{FF2B5EF4-FFF2-40B4-BE49-F238E27FC236}">
                <a16:creationId xmlns:a16="http://schemas.microsoft.com/office/drawing/2014/main" id="{80C54B84-9897-4F71-9FAD-A78F61F7F670}"/>
              </a:ext>
            </a:extLst>
          </p:cNvPr>
          <p:cNvGraphicFramePr>
            <a:graphicFrameLocks noGrp="1"/>
          </p:cNvGraphicFramePr>
          <p:nvPr>
            <p:extLst>
              <p:ext uri="{D42A27DB-BD31-4B8C-83A1-F6EECF244321}">
                <p14:modId xmlns:p14="http://schemas.microsoft.com/office/powerpoint/2010/main" val="3644792726"/>
              </p:ext>
            </p:extLst>
          </p:nvPr>
        </p:nvGraphicFramePr>
        <p:xfrm>
          <a:off x="7650529" y="348599"/>
          <a:ext cx="3989734" cy="4899944"/>
        </p:xfrm>
        <a:graphic>
          <a:graphicData uri="http://schemas.openxmlformats.org/drawingml/2006/table">
            <a:tbl>
              <a:tblPr firstRow="1" bandRow="1">
                <a:tableStyleId>{5C22544A-7EE6-4342-B048-85BDC9FD1C3A}</a:tableStyleId>
              </a:tblPr>
              <a:tblGrid>
                <a:gridCol w="1994867">
                  <a:extLst>
                    <a:ext uri="{9D8B030D-6E8A-4147-A177-3AD203B41FA5}">
                      <a16:colId xmlns:a16="http://schemas.microsoft.com/office/drawing/2014/main" val="3845700158"/>
                    </a:ext>
                  </a:extLst>
                </a:gridCol>
                <a:gridCol w="1994867">
                  <a:extLst>
                    <a:ext uri="{9D8B030D-6E8A-4147-A177-3AD203B41FA5}">
                      <a16:colId xmlns:a16="http://schemas.microsoft.com/office/drawing/2014/main" val="846348388"/>
                    </a:ext>
                  </a:extLst>
                </a:gridCol>
              </a:tblGrid>
              <a:tr h="536023">
                <a:tc>
                  <a:txBody>
                    <a:bodyPr/>
                    <a:lstStyle/>
                    <a:p>
                      <a:pPr algn="ctr"/>
                      <a:r>
                        <a:rPr lang="en-GB" sz="2800" dirty="0"/>
                        <a:t>A Level</a:t>
                      </a:r>
                      <a:endParaRPr lang="en-US" sz="2800" dirty="0"/>
                    </a:p>
                  </a:txBody>
                  <a:tcPr/>
                </a:tc>
                <a:tc>
                  <a:txBody>
                    <a:bodyPr/>
                    <a:lstStyle/>
                    <a:p>
                      <a:pPr algn="ctr"/>
                      <a:r>
                        <a:rPr lang="en-GB" sz="1800" dirty="0"/>
                        <a:t>National Distribution 2024</a:t>
                      </a:r>
                      <a:endParaRPr lang="en-US" sz="1800" dirty="0"/>
                    </a:p>
                  </a:txBody>
                  <a:tcPr/>
                </a:tc>
                <a:extLst>
                  <a:ext uri="{0D108BD9-81ED-4DB2-BD59-A6C34878D82A}">
                    <a16:rowId xmlns:a16="http://schemas.microsoft.com/office/drawing/2014/main" val="501829470"/>
                  </a:ext>
                </a:extLst>
              </a:tr>
              <a:tr h="608552">
                <a:tc>
                  <a:txBody>
                    <a:bodyPr/>
                    <a:lstStyle/>
                    <a:p>
                      <a:pPr algn="ctr"/>
                      <a:r>
                        <a:rPr lang="en-GB" sz="2800" dirty="0"/>
                        <a:t>A*</a:t>
                      </a:r>
                      <a:endParaRPr lang="en-US" sz="2800" dirty="0"/>
                    </a:p>
                  </a:txBody>
                  <a:tcPr/>
                </a:tc>
                <a:tc>
                  <a:txBody>
                    <a:bodyPr/>
                    <a:lstStyle/>
                    <a:p>
                      <a:pPr algn="ctr"/>
                      <a:r>
                        <a:rPr lang="en-GB" sz="2800" dirty="0"/>
                        <a:t>9%</a:t>
                      </a:r>
                      <a:endParaRPr lang="en-US" sz="2800" dirty="0"/>
                    </a:p>
                  </a:txBody>
                  <a:tcPr/>
                </a:tc>
                <a:extLst>
                  <a:ext uri="{0D108BD9-81ED-4DB2-BD59-A6C34878D82A}">
                    <a16:rowId xmlns:a16="http://schemas.microsoft.com/office/drawing/2014/main" val="3606983765"/>
                  </a:ext>
                </a:extLst>
              </a:tr>
              <a:tr h="608552">
                <a:tc>
                  <a:txBody>
                    <a:bodyPr/>
                    <a:lstStyle/>
                    <a:p>
                      <a:pPr algn="ctr"/>
                      <a:r>
                        <a:rPr lang="en-GB" sz="2800" dirty="0"/>
                        <a:t>A</a:t>
                      </a:r>
                      <a:endParaRPr lang="en-US" sz="2800" dirty="0"/>
                    </a:p>
                  </a:txBody>
                  <a:tcPr/>
                </a:tc>
                <a:tc>
                  <a:txBody>
                    <a:bodyPr/>
                    <a:lstStyle/>
                    <a:p>
                      <a:pPr algn="ctr"/>
                      <a:r>
                        <a:rPr lang="en-GB" sz="2800" dirty="0"/>
                        <a:t>19%</a:t>
                      </a:r>
                      <a:endParaRPr lang="en-US" sz="2800" dirty="0"/>
                    </a:p>
                  </a:txBody>
                  <a:tcPr/>
                </a:tc>
                <a:extLst>
                  <a:ext uri="{0D108BD9-81ED-4DB2-BD59-A6C34878D82A}">
                    <a16:rowId xmlns:a16="http://schemas.microsoft.com/office/drawing/2014/main" val="2986333735"/>
                  </a:ext>
                </a:extLst>
              </a:tr>
              <a:tr h="608552">
                <a:tc>
                  <a:txBody>
                    <a:bodyPr/>
                    <a:lstStyle/>
                    <a:p>
                      <a:pPr algn="ctr"/>
                      <a:r>
                        <a:rPr lang="en-GB" sz="2800" dirty="0"/>
                        <a:t>B</a:t>
                      </a:r>
                      <a:endParaRPr lang="en-US" sz="2800" dirty="0"/>
                    </a:p>
                  </a:txBody>
                  <a:tcPr/>
                </a:tc>
                <a:tc>
                  <a:txBody>
                    <a:bodyPr/>
                    <a:lstStyle/>
                    <a:p>
                      <a:pPr algn="ctr"/>
                      <a:r>
                        <a:rPr lang="en-GB" sz="2800" dirty="0"/>
                        <a:t>26%</a:t>
                      </a:r>
                      <a:endParaRPr lang="en-US" sz="2800" dirty="0"/>
                    </a:p>
                  </a:txBody>
                  <a:tcPr/>
                </a:tc>
                <a:extLst>
                  <a:ext uri="{0D108BD9-81ED-4DB2-BD59-A6C34878D82A}">
                    <a16:rowId xmlns:a16="http://schemas.microsoft.com/office/drawing/2014/main" val="616175427"/>
                  </a:ext>
                </a:extLst>
              </a:tr>
              <a:tr h="608552">
                <a:tc>
                  <a:txBody>
                    <a:bodyPr/>
                    <a:lstStyle/>
                    <a:p>
                      <a:pPr algn="ctr"/>
                      <a:r>
                        <a:rPr lang="en-GB" sz="2800" dirty="0"/>
                        <a:t>C</a:t>
                      </a:r>
                      <a:endParaRPr lang="en-US" sz="2800" dirty="0"/>
                    </a:p>
                  </a:txBody>
                  <a:tcPr/>
                </a:tc>
                <a:tc>
                  <a:txBody>
                    <a:bodyPr/>
                    <a:lstStyle/>
                    <a:p>
                      <a:pPr algn="ctr"/>
                      <a:r>
                        <a:rPr lang="en-GB" sz="2800" dirty="0"/>
                        <a:t>22%</a:t>
                      </a:r>
                      <a:endParaRPr lang="en-US" sz="2800" dirty="0"/>
                    </a:p>
                  </a:txBody>
                  <a:tcPr/>
                </a:tc>
                <a:extLst>
                  <a:ext uri="{0D108BD9-81ED-4DB2-BD59-A6C34878D82A}">
                    <a16:rowId xmlns:a16="http://schemas.microsoft.com/office/drawing/2014/main" val="3752000575"/>
                  </a:ext>
                </a:extLst>
              </a:tr>
              <a:tr h="608552">
                <a:tc>
                  <a:txBody>
                    <a:bodyPr/>
                    <a:lstStyle/>
                    <a:p>
                      <a:pPr algn="ctr"/>
                      <a:r>
                        <a:rPr lang="en-GB" sz="2800" dirty="0"/>
                        <a:t>D</a:t>
                      </a:r>
                      <a:endParaRPr lang="en-US" sz="2800" dirty="0"/>
                    </a:p>
                  </a:txBody>
                  <a:tcPr/>
                </a:tc>
                <a:tc>
                  <a:txBody>
                    <a:bodyPr/>
                    <a:lstStyle/>
                    <a:p>
                      <a:pPr algn="ctr"/>
                      <a:r>
                        <a:rPr lang="en-GB" sz="2800" dirty="0"/>
                        <a:t>14%</a:t>
                      </a:r>
                      <a:endParaRPr lang="en-US" sz="2800" dirty="0"/>
                    </a:p>
                  </a:txBody>
                  <a:tcPr/>
                </a:tc>
                <a:extLst>
                  <a:ext uri="{0D108BD9-81ED-4DB2-BD59-A6C34878D82A}">
                    <a16:rowId xmlns:a16="http://schemas.microsoft.com/office/drawing/2014/main" val="250913806"/>
                  </a:ext>
                </a:extLst>
              </a:tr>
              <a:tr h="608552">
                <a:tc>
                  <a:txBody>
                    <a:bodyPr/>
                    <a:lstStyle/>
                    <a:p>
                      <a:pPr algn="ctr"/>
                      <a:r>
                        <a:rPr lang="en-GB" sz="2800" dirty="0"/>
                        <a:t>E</a:t>
                      </a:r>
                      <a:endParaRPr lang="en-US" sz="2800" dirty="0"/>
                    </a:p>
                  </a:txBody>
                  <a:tcPr/>
                </a:tc>
                <a:tc>
                  <a:txBody>
                    <a:bodyPr/>
                    <a:lstStyle/>
                    <a:p>
                      <a:pPr algn="ctr"/>
                      <a:r>
                        <a:rPr lang="en-GB" sz="2800" dirty="0"/>
                        <a:t>7%</a:t>
                      </a:r>
                      <a:endParaRPr lang="en-US" sz="2800" dirty="0"/>
                    </a:p>
                  </a:txBody>
                  <a:tcPr/>
                </a:tc>
                <a:extLst>
                  <a:ext uri="{0D108BD9-81ED-4DB2-BD59-A6C34878D82A}">
                    <a16:rowId xmlns:a16="http://schemas.microsoft.com/office/drawing/2014/main" val="292044354"/>
                  </a:ext>
                </a:extLst>
              </a:tr>
              <a:tr h="608552">
                <a:tc>
                  <a:txBody>
                    <a:bodyPr/>
                    <a:lstStyle/>
                    <a:p>
                      <a:pPr algn="ctr"/>
                      <a:r>
                        <a:rPr lang="en-GB" sz="2800" dirty="0"/>
                        <a:t>U</a:t>
                      </a:r>
                      <a:endParaRPr lang="en-US" sz="2800" dirty="0"/>
                    </a:p>
                  </a:txBody>
                  <a:tcPr/>
                </a:tc>
                <a:tc>
                  <a:txBody>
                    <a:bodyPr/>
                    <a:lstStyle/>
                    <a:p>
                      <a:pPr algn="ctr"/>
                      <a:r>
                        <a:rPr lang="en-GB" sz="2800" dirty="0"/>
                        <a:t>3%</a:t>
                      </a:r>
                      <a:endParaRPr lang="en-US" sz="2800" dirty="0"/>
                    </a:p>
                  </a:txBody>
                  <a:tcPr/>
                </a:tc>
                <a:extLst>
                  <a:ext uri="{0D108BD9-81ED-4DB2-BD59-A6C34878D82A}">
                    <a16:rowId xmlns:a16="http://schemas.microsoft.com/office/drawing/2014/main" val="152066169"/>
                  </a:ext>
                </a:extLst>
              </a:tr>
            </a:tbl>
          </a:graphicData>
        </a:graphic>
      </p:graphicFrame>
      <p:pic>
        <p:nvPicPr>
          <p:cNvPr id="6" name="Picture 5" descr="A purple sign with white text&#10;&#10;Description automatically generated">
            <a:extLst>
              <a:ext uri="{FF2B5EF4-FFF2-40B4-BE49-F238E27FC236}">
                <a16:creationId xmlns:a16="http://schemas.microsoft.com/office/drawing/2014/main" id="{E6BB3155-A22B-2DEB-E349-C02A28445E72}"/>
              </a:ext>
            </a:extLst>
          </p:cNvPr>
          <p:cNvPicPr>
            <a:picLocks noChangeAspect="1"/>
          </p:cNvPicPr>
          <p:nvPr/>
        </p:nvPicPr>
        <p:blipFill>
          <a:blip r:embed="rId3"/>
          <a:stretch>
            <a:fillRect/>
          </a:stretch>
        </p:blipFill>
        <p:spPr>
          <a:xfrm>
            <a:off x="0" y="5428361"/>
            <a:ext cx="12192000" cy="1430528"/>
          </a:xfrm>
          <a:prstGeom prst="rect">
            <a:avLst/>
          </a:prstGeom>
        </p:spPr>
      </p:pic>
    </p:spTree>
    <p:extLst>
      <p:ext uri="{BB962C8B-B14F-4D97-AF65-F5344CB8AC3E}">
        <p14:creationId xmlns:p14="http://schemas.microsoft.com/office/powerpoint/2010/main" val="3710655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175"/>
            <a:ext cx="10874237" cy="1325563"/>
          </a:xfrm>
        </p:spPr>
        <p:txBody>
          <a:bodyPr/>
          <a:lstStyle/>
          <a:p>
            <a:r>
              <a:rPr lang="en-GB" b="1" dirty="0">
                <a:solidFill>
                  <a:prstClr val="black"/>
                </a:solidFill>
                <a:latin typeface="Calibri" panose="020F0502020204030204"/>
              </a:rPr>
              <a:t>Explaining Vocational Technical Qualifications</a:t>
            </a:r>
            <a:endParaRPr lang="en-GB" dirty="0"/>
          </a:p>
        </p:txBody>
      </p:sp>
      <p:sp>
        <p:nvSpPr>
          <p:cNvPr id="3" name="Content Placeholder 2"/>
          <p:cNvSpPr>
            <a:spLocks noGrp="1"/>
          </p:cNvSpPr>
          <p:nvPr>
            <p:ph idx="1"/>
          </p:nvPr>
        </p:nvSpPr>
        <p:spPr>
          <a:xfrm>
            <a:off x="838200" y="1188965"/>
            <a:ext cx="6030433" cy="4351338"/>
          </a:xfrm>
        </p:spPr>
        <p:txBody>
          <a:bodyPr vert="horz" lIns="91440" tIns="45720" rIns="91440" bIns="45720" rtlCol="0" anchor="t">
            <a:normAutofit fontScale="85000" lnSpcReduction="10000"/>
          </a:bodyPr>
          <a:lstStyle/>
          <a:p>
            <a:pPr lvl="0" fontAlgn="base"/>
            <a:r>
              <a:rPr lang="en-GB" dirty="0"/>
              <a:t>Vocational Technical Qualifications (VTQs) use a different scale for awarding grades and are modular in nature</a:t>
            </a:r>
          </a:p>
          <a:p>
            <a:pPr lvl="0" fontAlgn="base"/>
            <a:r>
              <a:rPr lang="en-GB" dirty="0"/>
              <a:t>Students will sit 4 or more modules over KS5 and the overall grade received will be the aggregate of those individual module results</a:t>
            </a:r>
          </a:p>
          <a:p>
            <a:pPr lvl="0" fontAlgn="base"/>
            <a:r>
              <a:rPr lang="en-GB" dirty="0"/>
              <a:t>VTQ grades and their equivalent to A Level outcomes are shown to the right</a:t>
            </a:r>
          </a:p>
          <a:p>
            <a:pPr lvl="0" fontAlgn="base"/>
            <a:r>
              <a:rPr lang="en-GB" dirty="0"/>
              <a:t>An “NP” may appear on a Progress Update NP stands for Near Pass and is a grade available in exam-based units only - a student cannot achieve a Near Pass overall</a:t>
            </a:r>
          </a:p>
        </p:txBody>
      </p:sp>
      <p:graphicFrame>
        <p:nvGraphicFramePr>
          <p:cNvPr id="5" name="Table 4">
            <a:extLst>
              <a:ext uri="{FF2B5EF4-FFF2-40B4-BE49-F238E27FC236}">
                <a16:creationId xmlns:a16="http://schemas.microsoft.com/office/drawing/2014/main" id="{FC088271-89E6-45CE-A116-D97C4973C497}"/>
              </a:ext>
            </a:extLst>
          </p:cNvPr>
          <p:cNvGraphicFramePr>
            <a:graphicFrameLocks noGrp="1"/>
          </p:cNvGraphicFramePr>
          <p:nvPr>
            <p:extLst>
              <p:ext uri="{D42A27DB-BD31-4B8C-83A1-F6EECF244321}">
                <p14:modId xmlns:p14="http://schemas.microsoft.com/office/powerpoint/2010/main" val="2150777500"/>
              </p:ext>
            </p:extLst>
          </p:nvPr>
        </p:nvGraphicFramePr>
        <p:xfrm>
          <a:off x="6988797" y="1188965"/>
          <a:ext cx="4603474" cy="2286000"/>
        </p:xfrm>
        <a:graphic>
          <a:graphicData uri="http://schemas.openxmlformats.org/drawingml/2006/table">
            <a:tbl>
              <a:tblPr firstRow="1" bandRow="1">
                <a:tableStyleId>{5C22544A-7EE6-4342-B048-85BDC9FD1C3A}</a:tableStyleId>
              </a:tblPr>
              <a:tblGrid>
                <a:gridCol w="2737816">
                  <a:extLst>
                    <a:ext uri="{9D8B030D-6E8A-4147-A177-3AD203B41FA5}">
                      <a16:colId xmlns:a16="http://schemas.microsoft.com/office/drawing/2014/main" val="4201448009"/>
                    </a:ext>
                  </a:extLst>
                </a:gridCol>
                <a:gridCol w="1865658">
                  <a:extLst>
                    <a:ext uri="{9D8B030D-6E8A-4147-A177-3AD203B41FA5}">
                      <a16:colId xmlns:a16="http://schemas.microsoft.com/office/drawing/2014/main" val="3845700158"/>
                    </a:ext>
                  </a:extLst>
                </a:gridCol>
              </a:tblGrid>
              <a:tr h="338216">
                <a:tc>
                  <a:txBody>
                    <a:bodyPr/>
                    <a:lstStyle/>
                    <a:p>
                      <a:pPr algn="ctr"/>
                      <a:r>
                        <a:rPr lang="en-GB" sz="2000" dirty="0"/>
                        <a:t>VTQ grade</a:t>
                      </a:r>
                      <a:endParaRPr lang="en-US" sz="2000" dirty="0"/>
                    </a:p>
                  </a:txBody>
                  <a:tcPr/>
                </a:tc>
                <a:tc>
                  <a:txBody>
                    <a:bodyPr/>
                    <a:lstStyle/>
                    <a:p>
                      <a:pPr algn="ctr"/>
                      <a:r>
                        <a:rPr lang="en-GB" sz="2000" dirty="0"/>
                        <a:t>A Level equivalent</a:t>
                      </a:r>
                      <a:endParaRPr lang="en-US" sz="2000" dirty="0"/>
                    </a:p>
                  </a:txBody>
                  <a:tcPr/>
                </a:tc>
                <a:extLst>
                  <a:ext uri="{0D108BD9-81ED-4DB2-BD59-A6C34878D82A}">
                    <a16:rowId xmlns:a16="http://schemas.microsoft.com/office/drawing/2014/main" val="501829470"/>
                  </a:ext>
                </a:extLst>
              </a:tr>
              <a:tr h="338216">
                <a:tc>
                  <a:txBody>
                    <a:bodyPr/>
                    <a:lstStyle/>
                    <a:p>
                      <a:pPr algn="ctr"/>
                      <a:r>
                        <a:rPr lang="en-GB" sz="2000" dirty="0"/>
                        <a:t>Pass (P)</a:t>
                      </a:r>
                    </a:p>
                  </a:txBody>
                  <a:tcPr/>
                </a:tc>
                <a:tc>
                  <a:txBody>
                    <a:bodyPr/>
                    <a:lstStyle/>
                    <a:p>
                      <a:pPr algn="ctr"/>
                      <a:r>
                        <a:rPr lang="en-GB" sz="2000" dirty="0"/>
                        <a:t>E/D</a:t>
                      </a:r>
                      <a:endParaRPr lang="en-US" sz="2000" dirty="0"/>
                    </a:p>
                  </a:txBody>
                  <a:tcPr/>
                </a:tc>
                <a:extLst>
                  <a:ext uri="{0D108BD9-81ED-4DB2-BD59-A6C34878D82A}">
                    <a16:rowId xmlns:a16="http://schemas.microsoft.com/office/drawing/2014/main" val="3606983765"/>
                  </a:ext>
                </a:extLst>
              </a:tr>
              <a:tr h="338216">
                <a:tc>
                  <a:txBody>
                    <a:bodyPr/>
                    <a:lstStyle/>
                    <a:p>
                      <a:pPr algn="ctr"/>
                      <a:r>
                        <a:rPr lang="en-GB" sz="2000" dirty="0"/>
                        <a:t>Merit (M)</a:t>
                      </a:r>
                    </a:p>
                  </a:txBody>
                  <a:tcPr/>
                </a:tc>
                <a:tc>
                  <a:txBody>
                    <a:bodyPr/>
                    <a:lstStyle/>
                    <a:p>
                      <a:pPr algn="ctr"/>
                      <a:r>
                        <a:rPr lang="en-GB" sz="2000" dirty="0"/>
                        <a:t>C</a:t>
                      </a:r>
                      <a:endParaRPr lang="en-US" sz="2000" dirty="0"/>
                    </a:p>
                  </a:txBody>
                  <a:tcPr/>
                </a:tc>
                <a:extLst>
                  <a:ext uri="{0D108BD9-81ED-4DB2-BD59-A6C34878D82A}">
                    <a16:rowId xmlns:a16="http://schemas.microsoft.com/office/drawing/2014/main" val="2986333735"/>
                  </a:ext>
                </a:extLst>
              </a:tr>
              <a:tr h="338216">
                <a:tc>
                  <a:txBody>
                    <a:bodyPr/>
                    <a:lstStyle/>
                    <a:p>
                      <a:pPr algn="ctr"/>
                      <a:r>
                        <a:rPr lang="en-GB" sz="2000" dirty="0"/>
                        <a:t>Distinction (D)</a:t>
                      </a:r>
                    </a:p>
                  </a:txBody>
                  <a:tcPr/>
                </a:tc>
                <a:tc>
                  <a:txBody>
                    <a:bodyPr/>
                    <a:lstStyle/>
                    <a:p>
                      <a:pPr algn="ctr"/>
                      <a:r>
                        <a:rPr lang="en-GB" sz="2000" dirty="0"/>
                        <a:t>B/A</a:t>
                      </a:r>
                      <a:endParaRPr lang="en-US" sz="2000" dirty="0"/>
                    </a:p>
                  </a:txBody>
                  <a:tcPr/>
                </a:tc>
                <a:extLst>
                  <a:ext uri="{0D108BD9-81ED-4DB2-BD59-A6C34878D82A}">
                    <a16:rowId xmlns:a16="http://schemas.microsoft.com/office/drawing/2014/main" val="616175427"/>
                  </a:ext>
                </a:extLst>
              </a:tr>
              <a:tr h="338216">
                <a:tc>
                  <a:txBody>
                    <a:bodyPr/>
                    <a:lstStyle/>
                    <a:p>
                      <a:pPr algn="ctr"/>
                      <a:r>
                        <a:rPr lang="en-GB" sz="2000" dirty="0"/>
                        <a:t>  Distinction Star (D*)</a:t>
                      </a:r>
                      <a:endParaRPr lang="en-US" sz="2000" dirty="0"/>
                    </a:p>
                  </a:txBody>
                  <a:tcPr/>
                </a:tc>
                <a:tc>
                  <a:txBody>
                    <a:bodyPr/>
                    <a:lstStyle/>
                    <a:p>
                      <a:pPr algn="ctr"/>
                      <a:r>
                        <a:rPr lang="en-GB" sz="2000" dirty="0"/>
                        <a:t> A*</a:t>
                      </a:r>
                      <a:endParaRPr lang="en-US" sz="2000" dirty="0"/>
                    </a:p>
                  </a:txBody>
                  <a:tcPr/>
                </a:tc>
                <a:extLst>
                  <a:ext uri="{0D108BD9-81ED-4DB2-BD59-A6C34878D82A}">
                    <a16:rowId xmlns:a16="http://schemas.microsoft.com/office/drawing/2014/main" val="3752000575"/>
                  </a:ext>
                </a:extLst>
              </a:tr>
            </a:tbl>
          </a:graphicData>
        </a:graphic>
      </p:graphicFrame>
      <p:pic>
        <p:nvPicPr>
          <p:cNvPr id="6" name="Picture 5" descr="A purple sign with white text&#10;&#10;Description automatically generated">
            <a:extLst>
              <a:ext uri="{FF2B5EF4-FFF2-40B4-BE49-F238E27FC236}">
                <a16:creationId xmlns:a16="http://schemas.microsoft.com/office/drawing/2014/main" id="{4EAFFBA2-7D1A-36F5-7E2A-0DC08E199384}"/>
              </a:ext>
            </a:extLst>
          </p:cNvPr>
          <p:cNvPicPr>
            <a:picLocks noChangeAspect="1"/>
          </p:cNvPicPr>
          <p:nvPr/>
        </p:nvPicPr>
        <p:blipFill>
          <a:blip r:embed="rId2"/>
          <a:stretch>
            <a:fillRect/>
          </a:stretch>
        </p:blipFill>
        <p:spPr>
          <a:xfrm>
            <a:off x="0" y="5428361"/>
            <a:ext cx="12192000" cy="1430528"/>
          </a:xfrm>
          <a:prstGeom prst="rect">
            <a:avLst/>
          </a:prstGeom>
        </p:spPr>
      </p:pic>
    </p:spTree>
    <p:extLst>
      <p:ext uri="{BB962C8B-B14F-4D97-AF65-F5344CB8AC3E}">
        <p14:creationId xmlns:p14="http://schemas.microsoft.com/office/powerpoint/2010/main" val="1460366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330" y="-1693"/>
            <a:ext cx="10515600" cy="1325563"/>
          </a:xfrm>
        </p:spPr>
        <p:txBody>
          <a:bodyPr/>
          <a:lstStyle/>
          <a:p>
            <a:r>
              <a:rPr lang="en-GB" b="1" dirty="0">
                <a:solidFill>
                  <a:prstClr val="black"/>
                </a:solidFill>
                <a:latin typeface="Calibri" panose="020F0502020204030204"/>
              </a:rPr>
              <a:t>UCAS Points for A Level and VTQs</a:t>
            </a:r>
            <a:endParaRPr lang="en-GB" dirty="0"/>
          </a:p>
        </p:txBody>
      </p:sp>
      <p:sp>
        <p:nvSpPr>
          <p:cNvPr id="3" name="Content Placeholder 2"/>
          <p:cNvSpPr>
            <a:spLocks noGrp="1"/>
          </p:cNvSpPr>
          <p:nvPr>
            <p:ph idx="1"/>
          </p:nvPr>
        </p:nvSpPr>
        <p:spPr>
          <a:xfrm>
            <a:off x="504112" y="1597923"/>
            <a:ext cx="4886740" cy="4351338"/>
          </a:xfrm>
        </p:spPr>
        <p:txBody>
          <a:bodyPr/>
          <a:lstStyle/>
          <a:p>
            <a:pPr lvl="0" fontAlgn="base"/>
            <a:r>
              <a:rPr lang="en-GB" dirty="0"/>
              <a:t>Each A Level and VTQ studied at Haileybury Turnford carries UCAS points which enable access to University courses</a:t>
            </a:r>
          </a:p>
          <a:p>
            <a:pPr lvl="0" fontAlgn="base"/>
            <a:r>
              <a:rPr lang="en-GB" dirty="0"/>
              <a:t>The UCAS Tariff for each grade achieved is shown to the right</a:t>
            </a:r>
          </a:p>
        </p:txBody>
      </p:sp>
      <p:graphicFrame>
        <p:nvGraphicFramePr>
          <p:cNvPr id="8" name="Table 7">
            <a:extLst>
              <a:ext uri="{FF2B5EF4-FFF2-40B4-BE49-F238E27FC236}">
                <a16:creationId xmlns:a16="http://schemas.microsoft.com/office/drawing/2014/main" id="{8721C731-A205-43D8-B491-4A3D07472B3A}"/>
              </a:ext>
            </a:extLst>
          </p:cNvPr>
          <p:cNvGraphicFramePr>
            <a:graphicFrameLocks noGrp="1"/>
          </p:cNvGraphicFramePr>
          <p:nvPr>
            <p:extLst>
              <p:ext uri="{D42A27DB-BD31-4B8C-83A1-F6EECF244321}">
                <p14:modId xmlns:p14="http://schemas.microsoft.com/office/powerpoint/2010/main" val="3388808688"/>
              </p:ext>
            </p:extLst>
          </p:nvPr>
        </p:nvGraphicFramePr>
        <p:xfrm>
          <a:off x="5314652" y="1178194"/>
          <a:ext cx="6549888" cy="3485426"/>
        </p:xfrm>
        <a:graphic>
          <a:graphicData uri="http://schemas.openxmlformats.org/drawingml/2006/table">
            <a:tbl>
              <a:tblPr firstRow="1" bandRow="1">
                <a:tableStyleId>{5C22544A-7EE6-4342-B048-85BDC9FD1C3A}</a:tableStyleId>
              </a:tblPr>
              <a:tblGrid>
                <a:gridCol w="1637472">
                  <a:extLst>
                    <a:ext uri="{9D8B030D-6E8A-4147-A177-3AD203B41FA5}">
                      <a16:colId xmlns:a16="http://schemas.microsoft.com/office/drawing/2014/main" val="721919291"/>
                    </a:ext>
                  </a:extLst>
                </a:gridCol>
                <a:gridCol w="1637472">
                  <a:extLst>
                    <a:ext uri="{9D8B030D-6E8A-4147-A177-3AD203B41FA5}">
                      <a16:colId xmlns:a16="http://schemas.microsoft.com/office/drawing/2014/main" val="3228567488"/>
                    </a:ext>
                  </a:extLst>
                </a:gridCol>
                <a:gridCol w="1637472">
                  <a:extLst>
                    <a:ext uri="{9D8B030D-6E8A-4147-A177-3AD203B41FA5}">
                      <a16:colId xmlns:a16="http://schemas.microsoft.com/office/drawing/2014/main" val="2447544497"/>
                    </a:ext>
                  </a:extLst>
                </a:gridCol>
                <a:gridCol w="1637472">
                  <a:extLst>
                    <a:ext uri="{9D8B030D-6E8A-4147-A177-3AD203B41FA5}">
                      <a16:colId xmlns:a16="http://schemas.microsoft.com/office/drawing/2014/main" val="1500094342"/>
                    </a:ext>
                  </a:extLst>
                </a:gridCol>
              </a:tblGrid>
              <a:tr h="406478">
                <a:tc gridSpan="2">
                  <a:txBody>
                    <a:bodyPr/>
                    <a:lstStyle/>
                    <a:p>
                      <a:pPr algn="ctr"/>
                      <a:r>
                        <a:rPr lang="en-GB" dirty="0"/>
                        <a:t>A-Levels</a:t>
                      </a:r>
                      <a:endParaRPr lang="en-US" dirty="0"/>
                    </a:p>
                  </a:txBody>
                  <a:tcPr/>
                </a:tc>
                <a:tc hMerge="1">
                  <a:txBody>
                    <a:bodyPr/>
                    <a:lstStyle/>
                    <a:p>
                      <a:endParaRPr lang="en-US" dirty="0"/>
                    </a:p>
                  </a:txBody>
                  <a:tcPr/>
                </a:tc>
                <a:tc gridSpan="2">
                  <a:txBody>
                    <a:bodyPr/>
                    <a:lstStyle/>
                    <a:p>
                      <a:pPr algn="ctr"/>
                      <a:r>
                        <a:rPr lang="en-GB" dirty="0"/>
                        <a:t>Vocational Technical Qualifications (VTQs)</a:t>
                      </a:r>
                      <a:endParaRPr lang="en-US" dirty="0"/>
                    </a:p>
                  </a:txBody>
                  <a:tcPr/>
                </a:tc>
                <a:tc hMerge="1">
                  <a:txBody>
                    <a:bodyPr/>
                    <a:lstStyle/>
                    <a:p>
                      <a:endParaRPr lang="en-US" dirty="0"/>
                    </a:p>
                  </a:txBody>
                  <a:tcPr/>
                </a:tc>
                <a:extLst>
                  <a:ext uri="{0D108BD9-81ED-4DB2-BD59-A6C34878D82A}">
                    <a16:rowId xmlns:a16="http://schemas.microsoft.com/office/drawing/2014/main" val="2052173026"/>
                  </a:ext>
                </a:extLst>
              </a:tr>
              <a:tr h="406478">
                <a:tc>
                  <a:txBody>
                    <a:bodyPr/>
                    <a:lstStyle/>
                    <a:p>
                      <a:pPr algn="ctr"/>
                      <a:r>
                        <a:rPr lang="en-GB" dirty="0"/>
                        <a:t>Grade</a:t>
                      </a:r>
                      <a:endParaRPr lang="en-US" dirty="0"/>
                    </a:p>
                  </a:txBody>
                  <a:tcPr/>
                </a:tc>
                <a:tc>
                  <a:txBody>
                    <a:bodyPr/>
                    <a:lstStyle/>
                    <a:p>
                      <a:pPr algn="ctr"/>
                      <a:r>
                        <a:rPr lang="en-GB" dirty="0"/>
                        <a:t>UCAS Points</a:t>
                      </a:r>
                      <a:endParaRPr lang="en-US" dirty="0"/>
                    </a:p>
                  </a:txBody>
                  <a:tcPr/>
                </a:tc>
                <a:tc>
                  <a:txBody>
                    <a:bodyPr/>
                    <a:lstStyle/>
                    <a:p>
                      <a:pPr algn="ctr"/>
                      <a:r>
                        <a:rPr lang="en-GB" dirty="0"/>
                        <a:t>Grade</a:t>
                      </a:r>
                      <a:endParaRPr lang="en-US" dirty="0"/>
                    </a:p>
                  </a:txBody>
                  <a:tcPr/>
                </a:tc>
                <a:tc>
                  <a:txBody>
                    <a:bodyPr/>
                    <a:lstStyle/>
                    <a:p>
                      <a:pPr algn="ctr"/>
                      <a:r>
                        <a:rPr lang="en-GB" dirty="0"/>
                        <a:t>UCAS Points</a:t>
                      </a:r>
                      <a:endParaRPr lang="en-US" dirty="0"/>
                    </a:p>
                  </a:txBody>
                  <a:tcPr/>
                </a:tc>
                <a:extLst>
                  <a:ext uri="{0D108BD9-81ED-4DB2-BD59-A6C34878D82A}">
                    <a16:rowId xmlns:a16="http://schemas.microsoft.com/office/drawing/2014/main" val="376558418"/>
                  </a:ext>
                </a:extLst>
              </a:tr>
              <a:tr h="406478">
                <a:tc>
                  <a:txBody>
                    <a:bodyPr/>
                    <a:lstStyle/>
                    <a:p>
                      <a:pPr algn="ctr"/>
                      <a:r>
                        <a:rPr lang="en-GB" dirty="0"/>
                        <a:t>A*</a:t>
                      </a:r>
                      <a:endParaRPr lang="en-US" dirty="0"/>
                    </a:p>
                  </a:txBody>
                  <a:tcPr/>
                </a:tc>
                <a:tc>
                  <a:txBody>
                    <a:bodyPr/>
                    <a:lstStyle/>
                    <a:p>
                      <a:pPr algn="ctr"/>
                      <a:r>
                        <a:rPr lang="en-GB" dirty="0"/>
                        <a:t>56</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Distinction*</a:t>
                      </a:r>
                      <a:endParaRPr lang="en-US" dirty="0"/>
                    </a:p>
                  </a:txBody>
                  <a:tcPr/>
                </a:tc>
                <a:tc>
                  <a:txBody>
                    <a:bodyPr/>
                    <a:lstStyle/>
                    <a:p>
                      <a:pPr algn="ctr"/>
                      <a:r>
                        <a:rPr lang="en-GB" dirty="0"/>
                        <a:t>56</a:t>
                      </a:r>
                      <a:endParaRPr lang="en-US" dirty="0"/>
                    </a:p>
                  </a:txBody>
                  <a:tcPr/>
                </a:tc>
                <a:extLst>
                  <a:ext uri="{0D108BD9-81ED-4DB2-BD59-A6C34878D82A}">
                    <a16:rowId xmlns:a16="http://schemas.microsoft.com/office/drawing/2014/main" val="3649168204"/>
                  </a:ext>
                </a:extLst>
              </a:tr>
              <a:tr h="406478">
                <a:tc>
                  <a:txBody>
                    <a:bodyPr/>
                    <a:lstStyle/>
                    <a:p>
                      <a:pPr algn="ctr"/>
                      <a:r>
                        <a:rPr lang="en-GB" dirty="0"/>
                        <a:t>A</a:t>
                      </a:r>
                      <a:endParaRPr lang="en-US" dirty="0"/>
                    </a:p>
                  </a:txBody>
                  <a:tcPr/>
                </a:tc>
                <a:tc>
                  <a:txBody>
                    <a:bodyPr/>
                    <a:lstStyle/>
                    <a:p>
                      <a:pPr algn="ctr"/>
                      <a:r>
                        <a:rPr lang="en-GB" dirty="0"/>
                        <a:t>48</a:t>
                      </a:r>
                      <a:endParaRPr lang="en-US" dirty="0"/>
                    </a:p>
                  </a:txBody>
                  <a:tcPr/>
                </a:tc>
                <a:tc>
                  <a:txBody>
                    <a:bodyPr/>
                    <a:lstStyle/>
                    <a:p>
                      <a:pPr algn="ctr"/>
                      <a:r>
                        <a:rPr lang="en-GB" dirty="0"/>
                        <a:t>Distinction</a:t>
                      </a:r>
                      <a:endParaRPr lang="en-US" dirty="0"/>
                    </a:p>
                  </a:txBody>
                  <a:tcPr/>
                </a:tc>
                <a:tc>
                  <a:txBody>
                    <a:bodyPr/>
                    <a:lstStyle/>
                    <a:p>
                      <a:pPr algn="ctr"/>
                      <a:r>
                        <a:rPr lang="en-GB" dirty="0"/>
                        <a:t>48</a:t>
                      </a:r>
                      <a:endParaRPr lang="en-US" dirty="0"/>
                    </a:p>
                  </a:txBody>
                  <a:tcPr/>
                </a:tc>
                <a:extLst>
                  <a:ext uri="{0D108BD9-81ED-4DB2-BD59-A6C34878D82A}">
                    <a16:rowId xmlns:a16="http://schemas.microsoft.com/office/drawing/2014/main" val="471300603"/>
                  </a:ext>
                </a:extLst>
              </a:tr>
              <a:tr h="406478">
                <a:tc>
                  <a:txBody>
                    <a:bodyPr/>
                    <a:lstStyle/>
                    <a:p>
                      <a:pPr algn="ctr"/>
                      <a:r>
                        <a:rPr lang="en-GB" dirty="0"/>
                        <a:t>B</a:t>
                      </a:r>
                      <a:endParaRPr lang="en-US" dirty="0"/>
                    </a:p>
                  </a:txBody>
                  <a:tcPr/>
                </a:tc>
                <a:tc>
                  <a:txBody>
                    <a:bodyPr/>
                    <a:lstStyle/>
                    <a:p>
                      <a:pPr algn="ctr"/>
                      <a:r>
                        <a:rPr lang="en-GB" dirty="0"/>
                        <a:t>40</a:t>
                      </a: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2719063270"/>
                  </a:ext>
                </a:extLst>
              </a:tr>
              <a:tr h="406478">
                <a:tc>
                  <a:txBody>
                    <a:bodyPr/>
                    <a:lstStyle/>
                    <a:p>
                      <a:pPr algn="ctr"/>
                      <a:r>
                        <a:rPr lang="en-GB" dirty="0"/>
                        <a:t>C</a:t>
                      </a:r>
                      <a:endParaRPr lang="en-US" dirty="0"/>
                    </a:p>
                  </a:txBody>
                  <a:tcPr/>
                </a:tc>
                <a:tc>
                  <a:txBody>
                    <a:bodyPr/>
                    <a:lstStyle/>
                    <a:p>
                      <a:pPr algn="ctr"/>
                      <a:r>
                        <a:rPr lang="en-GB" dirty="0"/>
                        <a:t>32</a:t>
                      </a:r>
                      <a:endParaRPr lang="en-US" dirty="0"/>
                    </a:p>
                  </a:txBody>
                  <a:tcPr/>
                </a:tc>
                <a:tc>
                  <a:txBody>
                    <a:bodyPr/>
                    <a:lstStyle/>
                    <a:p>
                      <a:pPr algn="ctr"/>
                      <a:r>
                        <a:rPr lang="en-GB" dirty="0"/>
                        <a:t>Merit</a:t>
                      </a:r>
                      <a:endParaRPr lang="en-US" dirty="0"/>
                    </a:p>
                  </a:txBody>
                  <a:tcPr/>
                </a:tc>
                <a:tc>
                  <a:txBody>
                    <a:bodyPr/>
                    <a:lstStyle/>
                    <a:p>
                      <a:pPr algn="ctr"/>
                      <a:r>
                        <a:rPr lang="en-GB" dirty="0"/>
                        <a:t>32</a:t>
                      </a:r>
                      <a:endParaRPr lang="en-US" dirty="0"/>
                    </a:p>
                  </a:txBody>
                  <a:tcPr/>
                </a:tc>
                <a:extLst>
                  <a:ext uri="{0D108BD9-81ED-4DB2-BD59-A6C34878D82A}">
                    <a16:rowId xmlns:a16="http://schemas.microsoft.com/office/drawing/2014/main" val="1373802301"/>
                  </a:ext>
                </a:extLst>
              </a:tr>
              <a:tr h="406478">
                <a:tc>
                  <a:txBody>
                    <a:bodyPr/>
                    <a:lstStyle/>
                    <a:p>
                      <a:pPr algn="ctr"/>
                      <a:r>
                        <a:rPr lang="en-GB" dirty="0"/>
                        <a:t>D</a:t>
                      </a:r>
                      <a:endParaRPr lang="en-US" dirty="0"/>
                    </a:p>
                  </a:txBody>
                  <a:tcPr/>
                </a:tc>
                <a:tc>
                  <a:txBody>
                    <a:bodyPr/>
                    <a:lstStyle/>
                    <a:p>
                      <a:pPr algn="ctr"/>
                      <a:r>
                        <a:rPr lang="en-GB" dirty="0"/>
                        <a:t>24</a:t>
                      </a: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553085844"/>
                  </a:ext>
                </a:extLst>
              </a:tr>
              <a:tr h="406478">
                <a:tc>
                  <a:txBody>
                    <a:bodyPr/>
                    <a:lstStyle/>
                    <a:p>
                      <a:pPr algn="ctr"/>
                      <a:r>
                        <a:rPr lang="en-GB" dirty="0"/>
                        <a:t>E</a:t>
                      </a:r>
                      <a:endParaRPr lang="en-US" dirty="0"/>
                    </a:p>
                  </a:txBody>
                  <a:tcPr/>
                </a:tc>
                <a:tc>
                  <a:txBody>
                    <a:bodyPr/>
                    <a:lstStyle/>
                    <a:p>
                      <a:pPr algn="ctr"/>
                      <a:r>
                        <a:rPr lang="en-GB" dirty="0"/>
                        <a:t>16</a:t>
                      </a:r>
                      <a:endParaRPr lang="en-US" dirty="0"/>
                    </a:p>
                  </a:txBody>
                  <a:tcPr/>
                </a:tc>
                <a:tc>
                  <a:txBody>
                    <a:bodyPr/>
                    <a:lstStyle/>
                    <a:p>
                      <a:pPr algn="ctr"/>
                      <a:r>
                        <a:rPr lang="en-GB" dirty="0"/>
                        <a:t>Pass</a:t>
                      </a:r>
                      <a:endParaRPr lang="en-US" dirty="0"/>
                    </a:p>
                  </a:txBody>
                  <a:tcPr/>
                </a:tc>
                <a:tc>
                  <a:txBody>
                    <a:bodyPr/>
                    <a:lstStyle/>
                    <a:p>
                      <a:pPr algn="ctr"/>
                      <a:r>
                        <a:rPr lang="en-GB" dirty="0"/>
                        <a:t>16</a:t>
                      </a:r>
                      <a:endParaRPr lang="en-US" dirty="0"/>
                    </a:p>
                  </a:txBody>
                  <a:tcPr/>
                </a:tc>
                <a:extLst>
                  <a:ext uri="{0D108BD9-81ED-4DB2-BD59-A6C34878D82A}">
                    <a16:rowId xmlns:a16="http://schemas.microsoft.com/office/drawing/2014/main" val="3909494649"/>
                  </a:ext>
                </a:extLst>
              </a:tr>
            </a:tbl>
          </a:graphicData>
        </a:graphic>
      </p:graphicFrame>
      <p:pic>
        <p:nvPicPr>
          <p:cNvPr id="5" name="Picture 4" descr="A purple sign with white text&#10;&#10;Description automatically generated">
            <a:extLst>
              <a:ext uri="{FF2B5EF4-FFF2-40B4-BE49-F238E27FC236}">
                <a16:creationId xmlns:a16="http://schemas.microsoft.com/office/drawing/2014/main" id="{827B5777-01F7-8855-9EFE-2FD63FC55511}"/>
              </a:ext>
            </a:extLst>
          </p:cNvPr>
          <p:cNvPicPr>
            <a:picLocks noChangeAspect="1"/>
          </p:cNvPicPr>
          <p:nvPr/>
        </p:nvPicPr>
        <p:blipFill>
          <a:blip r:embed="rId2"/>
          <a:stretch>
            <a:fillRect/>
          </a:stretch>
        </p:blipFill>
        <p:spPr>
          <a:xfrm>
            <a:off x="0" y="5428361"/>
            <a:ext cx="12192000" cy="1430528"/>
          </a:xfrm>
          <a:prstGeom prst="rect">
            <a:avLst/>
          </a:prstGeom>
        </p:spPr>
      </p:pic>
    </p:spTree>
    <p:extLst>
      <p:ext uri="{BB962C8B-B14F-4D97-AF65-F5344CB8AC3E}">
        <p14:creationId xmlns:p14="http://schemas.microsoft.com/office/powerpoint/2010/main" val="4183281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106" y="-4106"/>
            <a:ext cx="10515600" cy="843353"/>
          </a:xfrm>
        </p:spPr>
        <p:txBody>
          <a:bodyPr/>
          <a:lstStyle/>
          <a:p>
            <a:r>
              <a:rPr lang="en-GB" b="1" dirty="0">
                <a:latin typeface="+mn-lt"/>
              </a:rPr>
              <a:t>Tracking Attitudes to Learning (descriptors)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92041307"/>
              </p:ext>
            </p:extLst>
          </p:nvPr>
        </p:nvGraphicFramePr>
        <p:xfrm>
          <a:off x="172278" y="810672"/>
          <a:ext cx="11847443" cy="4516702"/>
        </p:xfrm>
        <a:graphic>
          <a:graphicData uri="http://schemas.openxmlformats.org/drawingml/2006/table">
            <a:tbl>
              <a:tblPr firstRow="1" firstCol="1" bandRow="1"/>
              <a:tblGrid>
                <a:gridCol w="909030">
                  <a:extLst>
                    <a:ext uri="{9D8B030D-6E8A-4147-A177-3AD203B41FA5}">
                      <a16:colId xmlns:a16="http://schemas.microsoft.com/office/drawing/2014/main" val="2583807436"/>
                    </a:ext>
                  </a:extLst>
                </a:gridCol>
                <a:gridCol w="10938413">
                  <a:extLst>
                    <a:ext uri="{9D8B030D-6E8A-4147-A177-3AD203B41FA5}">
                      <a16:colId xmlns:a16="http://schemas.microsoft.com/office/drawing/2014/main" val="3599814240"/>
                    </a:ext>
                  </a:extLst>
                </a:gridCol>
              </a:tblGrid>
              <a:tr h="983939">
                <a:tc>
                  <a:txBody>
                    <a:bodyPr/>
                    <a:lstStyle/>
                    <a:p>
                      <a:pPr algn="ctr">
                        <a:lnSpc>
                          <a:spcPct val="107000"/>
                        </a:lnSpc>
                        <a:spcAft>
                          <a:spcPts val="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ATL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The student’s attitude to learning is conscientious and diligent. They are highly motivated, use their initiative, ask questions to extend their learning and take responsibility for their own learning. Students seek challenge and support as necessary, and extend their studies by proactively seeking opportunities to develop their subject knowledge beyond the classroom. They are keen to share their work and discuss related topics with staff and peers. Homework is completed to a very high standard.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5383203"/>
                  </a:ext>
                </a:extLst>
              </a:tr>
              <a:tr h="843376">
                <a:tc>
                  <a:txBody>
                    <a:bodyPr/>
                    <a:lstStyle/>
                    <a:p>
                      <a:pPr algn="ctr">
                        <a:lnSpc>
                          <a:spcPct val="107000"/>
                        </a:lnSpc>
                        <a:spcAft>
                          <a:spcPts val="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ATL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The student’s attitude to learning is pro-active. Students are motivated individuals who complete tasks fully and independently in lessons, actively reviewing and improving their work before seeking support from a teacher. They consistently undertake extension activities and produce Homework of a good standard. They are willing to redraft and improve work repeatedly to attain the highest standard of work possible.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3547033"/>
                  </a:ext>
                </a:extLst>
              </a:tr>
              <a:tr h="983939">
                <a:tc>
                  <a:txBody>
                    <a:bodyPr/>
                    <a:lstStyle/>
                    <a:p>
                      <a:pPr algn="ctr">
                        <a:lnSpc>
                          <a:spcPct val="107000"/>
                        </a:lnSpc>
                        <a:spcAft>
                          <a:spcPts val="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ATL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The student shows a willingness to learn, but they can often be passive rather than pro-active when it comes to their own learning. Students can work independently to produce work of a good standard, but rely on the teacher to direct evaluation and assessment. They make little use of extension activities in lessons and they require prompting and encouragement to complete redrafts and improvements. Homework is generally completed to an acceptable standard.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7234097"/>
                  </a:ext>
                </a:extLst>
              </a:tr>
              <a:tr h="721509">
                <a:tc>
                  <a:txBody>
                    <a:bodyPr/>
                    <a:lstStyle/>
                    <a:p>
                      <a:pPr algn="ctr">
                        <a:lnSpc>
                          <a:spcPct val="107000"/>
                        </a:lnSpc>
                        <a:spcAft>
                          <a:spcPts val="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ATL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The student may not complete tasks fully, and may require a significant level of monitoring to ensure that concentration is maintained. Students may be slow to start tasks and do not actively seek support if they are unsure what to do. Students may lack resilience and are content with completing the minimum requirements. Homework is often incomplete and rushed.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7499319"/>
                  </a:ext>
                </a:extLst>
              </a:tr>
              <a:tr h="983939">
                <a:tc>
                  <a:txBody>
                    <a:bodyPr/>
                    <a:lstStyle/>
                    <a:p>
                      <a:pPr algn="ctr">
                        <a:lnSpc>
                          <a:spcPct val="107000"/>
                        </a:lnSpc>
                        <a:spcAft>
                          <a:spcPts val="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ATL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The student’s attitude to learning is cause for concern and they often fail to actively engage with or take responsibility for their own learning, even with encouragement and support. Students may be fully dependent on staff and may resist support or create barriers to learning, giving up quickly if they are struggling. They can be disengaged and only rarely demonstrate interest in topics or pride in their work. They are often without the appropriate equipment and rarely complete homework.</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7564815"/>
                  </a:ext>
                </a:extLst>
              </a:tr>
            </a:tbl>
          </a:graphicData>
        </a:graphic>
      </p:graphicFrame>
      <p:pic>
        <p:nvPicPr>
          <p:cNvPr id="3" name="Picture 2" descr="A purple sign with white text&#10;&#10;Description automatically generated">
            <a:extLst>
              <a:ext uri="{FF2B5EF4-FFF2-40B4-BE49-F238E27FC236}">
                <a16:creationId xmlns:a16="http://schemas.microsoft.com/office/drawing/2014/main" id="{1315F003-FF5E-9AA8-4EEA-395DC7A74F9D}"/>
              </a:ext>
            </a:extLst>
          </p:cNvPr>
          <p:cNvPicPr>
            <a:picLocks noChangeAspect="1"/>
          </p:cNvPicPr>
          <p:nvPr/>
        </p:nvPicPr>
        <p:blipFill>
          <a:blip r:embed="rId2"/>
          <a:stretch>
            <a:fillRect/>
          </a:stretch>
        </p:blipFill>
        <p:spPr>
          <a:xfrm>
            <a:off x="0" y="5428361"/>
            <a:ext cx="12192000" cy="1430528"/>
          </a:xfrm>
          <a:prstGeom prst="rect">
            <a:avLst/>
          </a:prstGeom>
        </p:spPr>
      </p:pic>
    </p:spTree>
    <p:extLst>
      <p:ext uri="{BB962C8B-B14F-4D97-AF65-F5344CB8AC3E}">
        <p14:creationId xmlns:p14="http://schemas.microsoft.com/office/powerpoint/2010/main" val="1068431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3991" y="119332"/>
            <a:ext cx="10515600" cy="1325563"/>
          </a:xfrm>
        </p:spPr>
        <p:txBody>
          <a:bodyPr/>
          <a:lstStyle/>
          <a:p>
            <a:r>
              <a:rPr lang="en-GB" b="1" dirty="0">
                <a:latin typeface="+mn-lt"/>
              </a:rPr>
              <a:t>Further information and contacts</a:t>
            </a:r>
          </a:p>
        </p:txBody>
      </p:sp>
      <p:sp>
        <p:nvSpPr>
          <p:cNvPr id="3" name="Content Placeholder 2"/>
          <p:cNvSpPr>
            <a:spLocks noGrp="1"/>
          </p:cNvSpPr>
          <p:nvPr>
            <p:ph idx="1"/>
          </p:nvPr>
        </p:nvSpPr>
        <p:spPr>
          <a:xfrm>
            <a:off x="838200" y="1446347"/>
            <a:ext cx="10515600" cy="4351338"/>
          </a:xfrm>
        </p:spPr>
        <p:txBody>
          <a:bodyPr vert="horz" lIns="91440" tIns="45720" rIns="91440" bIns="45720" rtlCol="0" anchor="t">
            <a:normAutofit/>
          </a:bodyPr>
          <a:lstStyle/>
          <a:p>
            <a:r>
              <a:rPr lang="en-GB" dirty="0"/>
              <a:t>If you have any queries, please contact your child’s Head of Year in the first instance</a:t>
            </a:r>
          </a:p>
          <a:p>
            <a:pPr marL="0" indent="0">
              <a:buNone/>
            </a:pP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1188914635"/>
              </p:ext>
            </p:extLst>
          </p:nvPr>
        </p:nvGraphicFramePr>
        <p:xfrm>
          <a:off x="1065531" y="2460931"/>
          <a:ext cx="8157981" cy="1489540"/>
        </p:xfrm>
        <a:graphic>
          <a:graphicData uri="http://schemas.openxmlformats.org/drawingml/2006/table">
            <a:tbl>
              <a:tblPr firstRow="1" bandRow="1">
                <a:tableStyleId>{5C22544A-7EE6-4342-B048-85BDC9FD1C3A}</a:tableStyleId>
              </a:tblPr>
              <a:tblGrid>
                <a:gridCol w="2410914">
                  <a:extLst>
                    <a:ext uri="{9D8B030D-6E8A-4147-A177-3AD203B41FA5}">
                      <a16:colId xmlns:a16="http://schemas.microsoft.com/office/drawing/2014/main" val="1111987668"/>
                    </a:ext>
                  </a:extLst>
                </a:gridCol>
                <a:gridCol w="5747067">
                  <a:extLst>
                    <a:ext uri="{9D8B030D-6E8A-4147-A177-3AD203B41FA5}">
                      <a16:colId xmlns:a16="http://schemas.microsoft.com/office/drawing/2014/main" val="239233394"/>
                    </a:ext>
                  </a:extLst>
                </a:gridCol>
              </a:tblGrid>
              <a:tr h="372385">
                <a:tc>
                  <a:txBody>
                    <a:bodyPr/>
                    <a:lstStyle/>
                    <a:p>
                      <a:r>
                        <a:rPr lang="en-GB" dirty="0"/>
                        <a:t>Year Group</a:t>
                      </a:r>
                    </a:p>
                  </a:txBody>
                  <a:tcPr/>
                </a:tc>
                <a:tc>
                  <a:txBody>
                    <a:bodyPr/>
                    <a:lstStyle/>
                    <a:p>
                      <a:r>
                        <a:rPr lang="en-GB" dirty="0"/>
                        <a:t>Head of Year Contact Details</a:t>
                      </a:r>
                    </a:p>
                  </a:txBody>
                  <a:tcPr/>
                </a:tc>
                <a:extLst>
                  <a:ext uri="{0D108BD9-81ED-4DB2-BD59-A6C34878D82A}">
                    <a16:rowId xmlns:a16="http://schemas.microsoft.com/office/drawing/2014/main" val="2426356964"/>
                  </a:ext>
                </a:extLst>
              </a:tr>
              <a:tr h="372385">
                <a:tc>
                  <a:txBody>
                    <a:bodyPr/>
                    <a:lstStyle/>
                    <a:p>
                      <a:r>
                        <a:rPr lang="en-GB" dirty="0"/>
                        <a:t>Year 12</a:t>
                      </a:r>
                    </a:p>
                  </a:txBody>
                  <a:tcPr/>
                </a:tc>
                <a:tc>
                  <a:txBody>
                    <a:bodyPr/>
                    <a:lstStyle/>
                    <a:p>
                      <a:r>
                        <a:rPr lang="en-GB" dirty="0"/>
                        <a:t>Mr S Lindquist</a:t>
                      </a:r>
                      <a:r>
                        <a:rPr lang="en-GB" baseline="0" dirty="0"/>
                        <a:t> – </a:t>
                      </a:r>
                      <a:r>
                        <a:rPr lang="en-GB" baseline="0" dirty="0">
                          <a:hlinkClick r:id="rId2"/>
                        </a:rPr>
                        <a:t>lindquists@haileyburyturnford.com</a:t>
                      </a:r>
                      <a:r>
                        <a:rPr lang="en-GB" baseline="0" dirty="0"/>
                        <a:t>    </a:t>
                      </a:r>
                      <a:endParaRPr lang="en-GB" dirty="0"/>
                    </a:p>
                  </a:txBody>
                  <a:tcPr/>
                </a:tc>
                <a:extLst>
                  <a:ext uri="{0D108BD9-81ED-4DB2-BD59-A6C34878D82A}">
                    <a16:rowId xmlns:a16="http://schemas.microsoft.com/office/drawing/2014/main" val="2879207387"/>
                  </a:ext>
                </a:extLst>
              </a:tr>
              <a:tr h="372385">
                <a:tc>
                  <a:txBody>
                    <a:bodyPr/>
                    <a:lstStyle/>
                    <a:p>
                      <a:r>
                        <a:rPr lang="en-GB" dirty="0"/>
                        <a:t>Year 13</a:t>
                      </a:r>
                    </a:p>
                  </a:txBody>
                  <a:tcPr/>
                </a:tc>
                <a:tc>
                  <a:txBody>
                    <a:bodyPr/>
                    <a:lstStyle/>
                    <a:p>
                      <a:r>
                        <a:rPr lang="en-GB" dirty="0"/>
                        <a:t>Mrs A Jones – </a:t>
                      </a:r>
                      <a:r>
                        <a:rPr lang="en-GB" dirty="0">
                          <a:hlinkClick r:id="rId3"/>
                        </a:rPr>
                        <a:t>jonesa@haileyburyturnford.com</a:t>
                      </a:r>
                      <a:r>
                        <a:rPr lang="en-GB" dirty="0"/>
                        <a:t> </a:t>
                      </a:r>
                    </a:p>
                  </a:txBody>
                  <a:tcPr/>
                </a:tc>
                <a:extLst>
                  <a:ext uri="{0D108BD9-81ED-4DB2-BD59-A6C34878D82A}">
                    <a16:rowId xmlns:a16="http://schemas.microsoft.com/office/drawing/2014/main" val="3117056315"/>
                  </a:ext>
                </a:extLst>
              </a:tr>
              <a:tr h="372385">
                <a:tc>
                  <a:txBody>
                    <a:bodyPr/>
                    <a:lstStyle/>
                    <a:p>
                      <a:r>
                        <a:rPr lang="en-GB" dirty="0"/>
                        <a:t>Sixth Form Attendance</a:t>
                      </a:r>
                    </a:p>
                  </a:txBody>
                  <a:tcPr/>
                </a:tc>
                <a:tc>
                  <a:txBody>
                    <a:bodyPr/>
                    <a:lstStyle/>
                    <a:p>
                      <a:r>
                        <a:rPr lang="en-GB" dirty="0"/>
                        <a:t>Mrs K Blaskett – </a:t>
                      </a:r>
                      <a:r>
                        <a:rPr lang="en-GB" dirty="0">
                          <a:hlinkClick r:id="rId4"/>
                        </a:rPr>
                        <a:t>blaskettk@haileyburyturnford.com</a:t>
                      </a:r>
                      <a:r>
                        <a:rPr lang="en-GB" dirty="0"/>
                        <a:t> </a:t>
                      </a:r>
                    </a:p>
                  </a:txBody>
                  <a:tcPr/>
                </a:tc>
                <a:extLst>
                  <a:ext uri="{0D108BD9-81ED-4DB2-BD59-A6C34878D82A}">
                    <a16:rowId xmlns:a16="http://schemas.microsoft.com/office/drawing/2014/main" val="584531860"/>
                  </a:ext>
                </a:extLst>
              </a:tr>
            </a:tbl>
          </a:graphicData>
        </a:graphic>
      </p:graphicFrame>
      <p:pic>
        <p:nvPicPr>
          <p:cNvPr id="5" name="Picture 4" descr="A purple sign with white text&#10;&#10;Description automatically generated">
            <a:extLst>
              <a:ext uri="{FF2B5EF4-FFF2-40B4-BE49-F238E27FC236}">
                <a16:creationId xmlns:a16="http://schemas.microsoft.com/office/drawing/2014/main" id="{B49147A9-AC40-9A2E-E976-8EF9A1E6DBF8}"/>
              </a:ext>
            </a:extLst>
          </p:cNvPr>
          <p:cNvPicPr>
            <a:picLocks noChangeAspect="1"/>
          </p:cNvPicPr>
          <p:nvPr/>
        </p:nvPicPr>
        <p:blipFill>
          <a:blip r:embed="rId5"/>
          <a:stretch>
            <a:fillRect/>
          </a:stretch>
        </p:blipFill>
        <p:spPr>
          <a:xfrm>
            <a:off x="0" y="5428361"/>
            <a:ext cx="12192000" cy="1430528"/>
          </a:xfrm>
          <a:prstGeom prst="rect">
            <a:avLst/>
          </a:prstGeom>
        </p:spPr>
      </p:pic>
    </p:spTree>
    <p:extLst>
      <p:ext uri="{BB962C8B-B14F-4D97-AF65-F5344CB8AC3E}">
        <p14:creationId xmlns:p14="http://schemas.microsoft.com/office/powerpoint/2010/main" val="106673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1045" y="328612"/>
            <a:ext cx="10515600" cy="1325563"/>
          </a:xfrm>
        </p:spPr>
        <p:txBody>
          <a:bodyPr/>
          <a:lstStyle/>
          <a:p>
            <a:r>
              <a:rPr lang="en-GB" b="1" dirty="0">
                <a:latin typeface="+mn-lt"/>
              </a:rPr>
              <a:t>Senior staff contacts</a:t>
            </a:r>
          </a:p>
        </p:txBody>
      </p:sp>
      <p:sp>
        <p:nvSpPr>
          <p:cNvPr id="3" name="Content Placeholder 2"/>
          <p:cNvSpPr>
            <a:spLocks noGrp="1"/>
          </p:cNvSpPr>
          <p:nvPr>
            <p:ph idx="1"/>
          </p:nvPr>
        </p:nvSpPr>
        <p:spPr>
          <a:xfrm>
            <a:off x="923925" y="1635125"/>
            <a:ext cx="10515600" cy="4351338"/>
          </a:xfrm>
        </p:spPr>
        <p:txBody>
          <a:bodyPr vert="horz" lIns="91440" tIns="45720" rIns="91440" bIns="45720" rtlCol="0" anchor="t">
            <a:normAutofit/>
          </a:bodyPr>
          <a:lstStyle/>
          <a:p>
            <a:r>
              <a:rPr lang="en-GB" dirty="0"/>
              <a:t>Alternatively, contact the Assistant Principal </a:t>
            </a:r>
            <a:r>
              <a:rPr lang="en-GB"/>
              <a:t>or Senior Vice </a:t>
            </a:r>
            <a:r>
              <a:rPr lang="en-GB" dirty="0"/>
              <a:t>Principal with further queries</a:t>
            </a:r>
          </a:p>
          <a:p>
            <a:pPr marL="0" indent="0">
              <a:buNone/>
            </a:pPr>
            <a:endParaRPr lang="en-GB" dirty="0">
              <a:cs typeface="Calibri"/>
            </a:endParaRPr>
          </a:p>
          <a:p>
            <a:pPr marL="0" indent="0">
              <a:buNone/>
            </a:pPr>
            <a:endParaRPr lang="en-GB" dirty="0"/>
          </a:p>
          <a:p>
            <a:pPr marL="0" indent="0">
              <a:buNone/>
            </a:pPr>
            <a:endParaRPr lang="en-GB" dirty="0">
              <a:cs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2052355033"/>
              </p:ext>
            </p:extLst>
          </p:nvPr>
        </p:nvGraphicFramePr>
        <p:xfrm>
          <a:off x="1070095" y="2719070"/>
          <a:ext cx="8153418" cy="1112520"/>
        </p:xfrm>
        <a:graphic>
          <a:graphicData uri="http://schemas.openxmlformats.org/drawingml/2006/table">
            <a:tbl>
              <a:tblPr firstRow="1" bandRow="1">
                <a:tableStyleId>{5C22544A-7EE6-4342-B048-85BDC9FD1C3A}</a:tableStyleId>
              </a:tblPr>
              <a:tblGrid>
                <a:gridCol w="2093213">
                  <a:extLst>
                    <a:ext uri="{9D8B030D-6E8A-4147-A177-3AD203B41FA5}">
                      <a16:colId xmlns:a16="http://schemas.microsoft.com/office/drawing/2014/main" val="2442501736"/>
                    </a:ext>
                  </a:extLst>
                </a:gridCol>
                <a:gridCol w="6060205">
                  <a:extLst>
                    <a:ext uri="{9D8B030D-6E8A-4147-A177-3AD203B41FA5}">
                      <a16:colId xmlns:a16="http://schemas.microsoft.com/office/drawing/2014/main" val="3177336875"/>
                    </a:ext>
                  </a:extLst>
                </a:gridCol>
              </a:tblGrid>
              <a:tr h="370840">
                <a:tc>
                  <a:txBody>
                    <a:bodyPr/>
                    <a:lstStyle/>
                    <a:p>
                      <a:r>
                        <a:rPr lang="en-GB" dirty="0"/>
                        <a:t>Year Groups</a:t>
                      </a:r>
                    </a:p>
                  </a:txBody>
                  <a:tcPr/>
                </a:tc>
                <a:tc>
                  <a:txBody>
                    <a:bodyPr/>
                    <a:lstStyle/>
                    <a:p>
                      <a:r>
                        <a:rPr lang="en-GB" dirty="0"/>
                        <a:t>Senior staff</a:t>
                      </a:r>
                      <a:r>
                        <a:rPr lang="en-GB" baseline="0" dirty="0"/>
                        <a:t> contact</a:t>
                      </a:r>
                      <a:endParaRPr lang="en-GB" dirty="0"/>
                    </a:p>
                  </a:txBody>
                  <a:tcPr/>
                </a:tc>
                <a:extLst>
                  <a:ext uri="{0D108BD9-81ED-4DB2-BD59-A6C34878D82A}">
                    <a16:rowId xmlns:a16="http://schemas.microsoft.com/office/drawing/2014/main" val="239957833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Assistant Principal</a:t>
                      </a:r>
                      <a:endParaRPr lang="en-GB" dirty="0"/>
                    </a:p>
                  </a:txBody>
                  <a:tcPr/>
                </a:tc>
                <a:tc>
                  <a:txBody>
                    <a:bodyPr/>
                    <a:lstStyle/>
                    <a:p>
                      <a:r>
                        <a:rPr lang="en-GB" dirty="0"/>
                        <a:t>Mrs</a:t>
                      </a:r>
                      <a:r>
                        <a:rPr lang="en-GB" baseline="0" dirty="0"/>
                        <a:t> N Shivalkar</a:t>
                      </a:r>
                      <a:r>
                        <a:rPr lang="en-GB" dirty="0"/>
                        <a:t> – </a:t>
                      </a:r>
                      <a:r>
                        <a:rPr lang="en-GB" dirty="0">
                          <a:hlinkClick r:id="rId2"/>
                        </a:rPr>
                        <a:t>shivalkarn@haileyburyturnford.com</a:t>
                      </a:r>
                      <a:r>
                        <a:rPr lang="en-GB" dirty="0"/>
                        <a:t> </a:t>
                      </a:r>
                      <a:r>
                        <a:rPr lang="en-GB" baseline="0" dirty="0"/>
                        <a:t> </a:t>
                      </a:r>
                    </a:p>
                  </a:txBody>
                  <a:tcPr/>
                </a:tc>
                <a:extLst>
                  <a:ext uri="{0D108BD9-81ED-4DB2-BD59-A6C34878D82A}">
                    <a16:rowId xmlns:a16="http://schemas.microsoft.com/office/drawing/2014/main" val="386826081"/>
                  </a:ext>
                </a:extLst>
              </a:tr>
              <a:tr h="370840">
                <a:tc>
                  <a:txBody>
                    <a:bodyPr/>
                    <a:lstStyle/>
                    <a:p>
                      <a:r>
                        <a:rPr lang="en-GB" sz="1800" dirty="0"/>
                        <a:t>Senior Vice Principal </a:t>
                      </a:r>
                    </a:p>
                  </a:txBody>
                  <a:tcPr/>
                </a:tc>
                <a:tc>
                  <a:txBody>
                    <a:bodyPr/>
                    <a:lstStyle/>
                    <a:p>
                      <a:r>
                        <a:rPr lang="en-GB" sz="1800" dirty="0"/>
                        <a:t>Mrs M Goodes – </a:t>
                      </a:r>
                      <a:r>
                        <a:rPr lang="en-GB" sz="1800" dirty="0">
                          <a:hlinkClick r:id="rId3"/>
                        </a:rPr>
                        <a:t>goodesm@haileyburyturnford.com</a:t>
                      </a:r>
                      <a:r>
                        <a:rPr lang="en-GB" sz="1800" dirty="0"/>
                        <a:t>  </a:t>
                      </a:r>
                    </a:p>
                  </a:txBody>
                  <a:tcPr/>
                </a:tc>
                <a:extLst>
                  <a:ext uri="{0D108BD9-81ED-4DB2-BD59-A6C34878D82A}">
                    <a16:rowId xmlns:a16="http://schemas.microsoft.com/office/drawing/2014/main" val="826171666"/>
                  </a:ext>
                </a:extLst>
              </a:tr>
            </a:tbl>
          </a:graphicData>
        </a:graphic>
      </p:graphicFrame>
      <p:pic>
        <p:nvPicPr>
          <p:cNvPr id="4" name="Picture 3" descr="A purple sign with white text&#10;&#10;Description automatically generated">
            <a:extLst>
              <a:ext uri="{FF2B5EF4-FFF2-40B4-BE49-F238E27FC236}">
                <a16:creationId xmlns:a16="http://schemas.microsoft.com/office/drawing/2014/main" id="{EEF2F83D-A199-B171-43FA-DC933C30FE6D}"/>
              </a:ext>
            </a:extLst>
          </p:cNvPr>
          <p:cNvPicPr>
            <a:picLocks noChangeAspect="1"/>
          </p:cNvPicPr>
          <p:nvPr/>
        </p:nvPicPr>
        <p:blipFill>
          <a:blip r:embed="rId4"/>
          <a:stretch>
            <a:fillRect/>
          </a:stretch>
        </p:blipFill>
        <p:spPr>
          <a:xfrm>
            <a:off x="0" y="5428361"/>
            <a:ext cx="12192000" cy="1430528"/>
          </a:xfrm>
          <a:prstGeom prst="rect">
            <a:avLst/>
          </a:prstGeom>
        </p:spPr>
      </p:pic>
    </p:spTree>
    <p:extLst>
      <p:ext uri="{BB962C8B-B14F-4D97-AF65-F5344CB8AC3E}">
        <p14:creationId xmlns:p14="http://schemas.microsoft.com/office/powerpoint/2010/main" val="36706757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2D6C460F5FB2840A34D6988D253976F" ma:contentTypeVersion="18" ma:contentTypeDescription="Create a new document." ma:contentTypeScope="" ma:versionID="63b01ef040176895962182e8c2a8ec53">
  <xsd:schema xmlns:xsd="http://www.w3.org/2001/XMLSchema" xmlns:xs="http://www.w3.org/2001/XMLSchema" xmlns:p="http://schemas.microsoft.com/office/2006/metadata/properties" xmlns:ns3="23e4d6aa-154b-401c-b512-4944e8deaf84" xmlns:ns4="00a75aee-f613-439a-9564-328d00decfe7" targetNamespace="http://schemas.microsoft.com/office/2006/metadata/properties" ma:root="true" ma:fieldsID="3918e1accb9cae9c378731508f069f4f" ns3:_="" ns4:_="">
    <xsd:import namespace="23e4d6aa-154b-401c-b512-4944e8deaf84"/>
    <xsd:import namespace="00a75aee-f613-439a-9564-328d00decfe7"/>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e4d6aa-154b-401c-b512-4944e8deaf84"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0a75aee-f613-439a-9564-328d00decfe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23e4d6aa-154b-401c-b512-4944e8deaf84" xsi:nil="true"/>
  </documentManagement>
</p:properties>
</file>

<file path=customXml/itemProps1.xml><?xml version="1.0" encoding="utf-8"?>
<ds:datastoreItem xmlns:ds="http://schemas.openxmlformats.org/officeDocument/2006/customXml" ds:itemID="{C3C45057-EC2A-4DFA-AEE1-35AD13E60B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e4d6aa-154b-401c-b512-4944e8deaf84"/>
    <ds:schemaRef ds:uri="00a75aee-f613-439a-9564-328d00decfe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E5B2942-1537-4C73-ABBE-124D9095EFE5}">
  <ds:schemaRefs>
    <ds:schemaRef ds:uri="http://schemas.microsoft.com/sharepoint/v3/contenttype/forms"/>
  </ds:schemaRefs>
</ds:datastoreItem>
</file>

<file path=customXml/itemProps3.xml><?xml version="1.0" encoding="utf-8"?>
<ds:datastoreItem xmlns:ds="http://schemas.openxmlformats.org/officeDocument/2006/customXml" ds:itemID="{002170FF-83E9-4FDF-969A-391001531D7A}">
  <ds:schemaRefs>
    <ds:schemaRef ds:uri="http://purl.org/dc/elements/1.1/"/>
    <ds:schemaRef ds:uri="http://purl.org/dc/terms/"/>
    <ds:schemaRef ds:uri="http://schemas.openxmlformats.org/package/2006/metadata/core-properties"/>
    <ds:schemaRef ds:uri="http://schemas.microsoft.com/office/2006/documentManagement/types"/>
    <ds:schemaRef ds:uri="23e4d6aa-154b-401c-b512-4944e8deaf84"/>
    <ds:schemaRef ds:uri="http://www.w3.org/XML/1998/namespace"/>
    <ds:schemaRef ds:uri="http://purl.org/dc/dcmitype/"/>
    <ds:schemaRef ds:uri="http://schemas.microsoft.com/office/infopath/2007/PartnerControls"/>
    <ds:schemaRef ds:uri="00a75aee-f613-439a-9564-328d00decfe7"/>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360</TotalTime>
  <Words>832</Words>
  <Application>Microsoft Office PowerPoint</Application>
  <PresentationFormat>Widescreen</PresentationFormat>
  <Paragraphs>107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    Student Attainment and Progress at Haileybury Turnford  Sixth Form (Year 12 &amp; 13)  Progress Updates 2024/2025 </vt:lpstr>
      <vt:lpstr>Tracking Attainment in Year 12 &amp; 13</vt:lpstr>
      <vt:lpstr>Explaining A Level grades</vt:lpstr>
      <vt:lpstr>Explaining Vocational Technical Qualifications</vt:lpstr>
      <vt:lpstr>UCAS Points for A Level and VTQs</vt:lpstr>
      <vt:lpstr>Tracking Attitudes to Learning (descriptors)</vt:lpstr>
      <vt:lpstr>Further information and contacts</vt:lpstr>
      <vt:lpstr>Senior staff contacts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Attainment and Progress at Haileybury Turnford Progress Updates 2017-18</dc:title>
  <dc:creator>Robin Newman</dc:creator>
  <cp:lastModifiedBy>Mr R Newman</cp:lastModifiedBy>
  <cp:revision>85</cp:revision>
  <dcterms:created xsi:type="dcterms:W3CDTF">2017-11-03T21:02:03Z</dcterms:created>
  <dcterms:modified xsi:type="dcterms:W3CDTF">2024-11-04T10:27:22Z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0x01010052D6C460F5FB2840A34D6988D253976F</vt:lpwstr>
  </property>
</Properties>
</file>